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8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9" r:id="rId22"/>
    <p:sldId id="277" r:id="rId23"/>
  </p:sldIdLst>
  <p:sldSz cx="9144000" cy="5143500" type="screen16x9"/>
  <p:notesSz cx="5143500" cy="9144000"/>
  <p:embeddedFontLst>
    <p:embeddedFont>
      <p:font typeface="Prata" panose="00000500000000000000" pitchFamily="2" charset="0"/>
      <p:regular r:id="rId26"/>
    </p:embeddedFont>
    <p:embeddedFont>
      <p:font typeface="Raleway" pitchFamily="2" charset="0"/>
      <p:regular r:id="rId27"/>
      <p:bold r:id="rId28"/>
      <p:italic r:id="rId29"/>
      <p:boldItalic r:id="rId30"/>
    </p:embeddedFont>
    <p:embeddedFont>
      <p:font typeface="Raleway Bold" pitchFamily="2" charset="0"/>
      <p:regular r:id="rId31"/>
      <p:bold r:id="rId3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782"/>
    <a:srgbClr val="73563E"/>
    <a:srgbClr val="B78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110" d="100"/>
          <a:sy n="110" d="100"/>
        </p:scale>
        <p:origin x="376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72" d="100"/>
          <a:sy n="72" d="100"/>
        </p:scale>
        <p:origin x="3912" y="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46AFE0-7725-7591-BF17-75AA986BD7B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9DB560-0FD4-980D-1EE9-7C4A98C10F1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B590F-6BFA-4D14-B950-32DD4BC7D21E}" type="datetimeFigureOut">
              <a:rPr lang="en-GB" smtClean="0"/>
              <a:t>27/07/2026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8EC86C-9299-072E-12E8-1D63BC3527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B2E633-7158-506A-CE86-651F890461A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9438A-6F4B-4E3E-80EF-9B5DBBA9DD8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637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5068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3E0A5B-114C-4CB5-EC2E-B5EDA59618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29" y="0"/>
            <a:ext cx="9139141" cy="514349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sv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3" Type="http://schemas.openxmlformats.org/officeDocument/2006/relationships/image" Target="../media/image42.svg"/><Relationship Id="rId7" Type="http://schemas.openxmlformats.org/officeDocument/2006/relationships/image" Target="../media/image45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svg"/><Relationship Id="rId5" Type="http://schemas.openxmlformats.org/officeDocument/2006/relationships/image" Target="../media/image43.svg"/><Relationship Id="rId4" Type="http://schemas.openxmlformats.org/officeDocument/2006/relationships/hyperlink" Target="https://www.amazon.co.uk/stores/author/B00KXBZSX0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mazon.com/s?k=tony+j+selimi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nyselimi.com/shop/" TargetMode="External"/><Relationship Id="rId5" Type="http://schemas.openxmlformats.org/officeDocument/2006/relationships/hyperlink" Target="mailto:info@tonyselimi.com" TargetMode="External"/><Relationship Id="rId4" Type="http://schemas.openxmlformats.org/officeDocument/2006/relationships/hyperlink" Target="https://www.udemy.com/user/tony-j-selimi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hyperlink" Target="mailto:info@tonyselimi.co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svg"/><Relationship Id="rId5" Type="http://schemas.openxmlformats.org/officeDocument/2006/relationships/image" Target="../media/image49.svg"/><Relationship Id="rId4" Type="http://schemas.openxmlformats.org/officeDocument/2006/relationships/image" Target="../media/image48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svg"/><Relationship Id="rId5" Type="http://schemas.openxmlformats.org/officeDocument/2006/relationships/image" Target="../media/image52.svg"/><Relationship Id="rId4" Type="http://schemas.openxmlformats.org/officeDocument/2006/relationships/hyperlink" Target="mailto:info@tonyselimi.com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0.jpg"/><Relationship Id="rId3" Type="http://schemas.openxmlformats.org/officeDocument/2006/relationships/image" Target="../media/image54.svg"/><Relationship Id="rId7" Type="http://schemas.openxmlformats.org/officeDocument/2006/relationships/hyperlink" Target="https://www.udemy.com/user/tony-j-selimi/" TargetMode="External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svg"/><Relationship Id="rId11" Type="http://schemas.openxmlformats.org/officeDocument/2006/relationships/image" Target="../media/image58.jpg"/><Relationship Id="rId5" Type="http://schemas.openxmlformats.org/officeDocument/2006/relationships/hyperlink" Target="https://tonyselimi.com/books/" TargetMode="External"/><Relationship Id="rId15" Type="http://schemas.openxmlformats.org/officeDocument/2006/relationships/image" Target="../media/image62.jpg"/><Relationship Id="rId10" Type="http://schemas.openxmlformats.org/officeDocument/2006/relationships/image" Target="../media/image57.jpg"/><Relationship Id="rId4" Type="http://schemas.openxmlformats.org/officeDocument/2006/relationships/hyperlink" Target="https://www.amazon.com/s?k=tony+j+selimi" TargetMode="External"/><Relationship Id="rId9" Type="http://schemas.openxmlformats.org/officeDocument/2006/relationships/hyperlink" Target="https://tonyselimi.com/shop/" TargetMode="External"/><Relationship Id="rId14" Type="http://schemas.openxmlformats.org/officeDocument/2006/relationships/image" Target="../media/image6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mazon.com/s?k=tony+j+selimi" TargetMode="External"/><Relationship Id="rId3" Type="http://schemas.openxmlformats.org/officeDocument/2006/relationships/image" Target="../media/image65.png"/><Relationship Id="rId7" Type="http://schemas.openxmlformats.org/officeDocument/2006/relationships/image" Target="../media/image66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nyselimi.com/shop/" TargetMode="External"/><Relationship Id="rId11" Type="http://schemas.openxmlformats.org/officeDocument/2006/relationships/hyperlink" Target="https://linktr.ee/TonyJSelimi" TargetMode="External"/><Relationship Id="rId5" Type="http://schemas.openxmlformats.org/officeDocument/2006/relationships/hyperlink" Target="https://tonyselimi.com/" TargetMode="External"/><Relationship Id="rId10" Type="http://schemas.openxmlformats.org/officeDocument/2006/relationships/hyperlink" Target="https://www.linkedin.com/in/tonyjselimi/" TargetMode="External"/><Relationship Id="rId4" Type="http://schemas.openxmlformats.org/officeDocument/2006/relationships/hyperlink" Target="mailto:info@tonyselimi.com" TargetMode="External"/><Relationship Id="rId9" Type="http://schemas.openxmlformats.org/officeDocument/2006/relationships/image" Target="../media/image6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130E6-CC9E-D43A-0704-A78915B9F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44684"/>
            <a:ext cx="9144000" cy="5288184"/>
          </a:xfrm>
          <a:prstGeom prst="rect">
            <a:avLst/>
          </a:prstGeom>
          <a:noFill/>
          <a:ln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499FC9-CD50-549E-365A-32C6A79A5AD4}"/>
              </a:ext>
            </a:extLst>
          </p:cNvPr>
          <p:cNvSpPr txBox="1"/>
          <p:nvPr/>
        </p:nvSpPr>
        <p:spPr>
          <a:xfrm>
            <a:off x="803867" y="4002577"/>
            <a:ext cx="437103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B7883D"/>
                </a:solidFill>
              </a:rPr>
              <a:t>Advisor to UHNWIs, CEOs &amp; Global Leaders | | Author | Global Speaker | Life Strategist &amp; Business Coach | The “DIOR” of Transformation</a:t>
            </a:r>
            <a:endParaRPr lang="en-GB" sz="1100" b="1" dirty="0">
              <a:solidFill>
                <a:srgbClr val="B7883D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9F7616F-4162-2B77-C465-7C1A8AE10F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680" t="26115" r="6178" b="23615"/>
          <a:stretch>
            <a:fillRect/>
          </a:stretch>
        </p:blipFill>
        <p:spPr>
          <a:xfrm>
            <a:off x="803867" y="4433564"/>
            <a:ext cx="4283650" cy="36272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A54D0DD-55FD-C280-022E-9E81D6B93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3726" y="4474256"/>
            <a:ext cx="789354" cy="24296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3FD3D73-F337-2D83-012B-9133DA21D1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547" y="4456010"/>
            <a:ext cx="952527" cy="29318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5380383-BAC9-0121-88C5-061E1FB4FA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5144" y="4526612"/>
            <a:ext cx="638280" cy="19646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42C50E6-AE6F-CFEE-1E1F-3FDB932BB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9656" y="4477832"/>
            <a:ext cx="648339" cy="24524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08E3454B-6C45-4DCB-741C-4DFDF8DB29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3150" y="4532047"/>
            <a:ext cx="538516" cy="16575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9C531A89-6038-85BE-3E4C-0F5EB1A93A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80441" y="4456010"/>
            <a:ext cx="926937" cy="285308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BFF49F8-CAAC-E95A-B79C-F55FDDEC18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8893" y="4516822"/>
            <a:ext cx="690019" cy="21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94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408831"/>
            <a:ext cx="4722763" cy="12459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Why 90% of High Achievers Never Reach Their True Potential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96119" y="1841599"/>
            <a:ext cx="4722763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hidden psychological, strategic, and behavioural barriers that prevent extraordinary success, fulfilment, wealth, and impact.</a:t>
            </a:r>
            <a:endParaRPr lang="en-US" sz="1000" b="1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2393677"/>
            <a:ext cx="4722763" cy="5020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00460" y="2540868"/>
            <a:ext cx="437123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Not Intelligence. Not Ambition. Not Opportunity.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3020318"/>
            <a:ext cx="4722763" cy="50207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0460" y="3167509"/>
            <a:ext cx="437123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It Is Almost Always an Architecture Issue</a:t>
            </a:r>
            <a:endParaRPr lang="en-US" sz="13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6119" y="3646959"/>
            <a:ext cx="4722763" cy="782762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700460" y="3794150"/>
            <a:ext cx="437123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"The Identity That Helped You Survive…"</a:t>
            </a:r>
            <a:endParaRPr lang="en-US" sz="1300" dirty="0"/>
          </a:p>
        </p:txBody>
      </p:sp>
      <p:sp>
        <p:nvSpPr>
          <p:cNvPr id="11" name="Text 5"/>
          <p:cNvSpPr/>
          <p:nvPr/>
        </p:nvSpPr>
        <p:spPr>
          <a:xfrm>
            <a:off x="700460" y="4076551"/>
            <a:ext cx="4371231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…may be the identity stopping you from rising. </a:t>
            </a:r>
            <a:endParaRPr lang="en-US" sz="1000" dirty="0"/>
          </a:p>
        </p:txBody>
      </p:sp>
      <p:sp>
        <p:nvSpPr>
          <p:cNvPr id="12" name="Text 6"/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  <p:pic>
        <p:nvPicPr>
          <p:cNvPr id="14" name="Picture 13" descr="Businessman fist on chin">
            <a:extLst>
              <a:ext uri="{FF2B5EF4-FFF2-40B4-BE49-F238E27FC236}">
                <a16:creationId xmlns:a16="http://schemas.microsoft.com/office/drawing/2014/main" id="{985D19DF-6B98-0504-57CD-65D6F824B8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9835" y="304864"/>
            <a:ext cx="1413705" cy="466122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3" descr="preencoded.png">
            <a:extLst>
              <a:ext uri="{FF2B5EF4-FFF2-40B4-BE49-F238E27FC236}">
                <a16:creationId xmlns:a16="http://schemas.microsoft.com/office/drawing/2014/main" id="{DF844DAE-AC10-29C6-1370-C83831BB60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2908" y="1973825"/>
            <a:ext cx="8478577" cy="207444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96118" y="74458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Questions That Reveal the Real Challenge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956817" y="1422350"/>
            <a:ext cx="7874668" cy="31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</a:rPr>
              <a:t>If two or more of these create friction — it is an architecture issue, not an effort issue.</a:t>
            </a:r>
          </a:p>
        </p:txBody>
      </p:sp>
      <p:sp>
        <p:nvSpPr>
          <p:cNvPr id="4" name="Shape 2"/>
          <p:cNvSpPr/>
          <p:nvPr/>
        </p:nvSpPr>
        <p:spPr>
          <a:xfrm>
            <a:off x="496119" y="2102606"/>
            <a:ext cx="318939" cy="318939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5" name="Text 3"/>
          <p:cNvSpPr/>
          <p:nvPr/>
        </p:nvSpPr>
        <p:spPr>
          <a:xfrm>
            <a:off x="549287" y="2129172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chemeClr val="bg1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</a:t>
            </a:r>
            <a:endParaRPr lang="en-US" sz="1650" b="1" dirty="0">
              <a:solidFill>
                <a:schemeClr val="bg1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956815" y="2166624"/>
            <a:ext cx="3526557" cy="221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</a:rPr>
              <a:t>Values or Ambition?</a:t>
            </a:r>
          </a:p>
        </p:txBody>
      </p:sp>
      <p:sp>
        <p:nvSpPr>
          <p:cNvPr id="7" name="Text 5"/>
          <p:cNvSpPr/>
          <p:nvPr/>
        </p:nvSpPr>
        <p:spPr>
          <a:xfrm>
            <a:off x="956816" y="2457784"/>
            <a:ext cx="352655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</a:rPr>
              <a:t>Is your current growth aligned with your deepest values — or just your ambition?</a:t>
            </a:r>
          </a:p>
        </p:txBody>
      </p:sp>
      <p:sp>
        <p:nvSpPr>
          <p:cNvPr id="8" name="Shape 6"/>
          <p:cNvSpPr/>
          <p:nvPr/>
        </p:nvSpPr>
        <p:spPr>
          <a:xfrm>
            <a:off x="4660553" y="2102606"/>
            <a:ext cx="318939" cy="318939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4713722" y="2129172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chemeClr val="bg1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2</a:t>
            </a:r>
            <a:endParaRPr lang="en-US" sz="1650" b="1" dirty="0">
              <a:solidFill>
                <a:schemeClr val="bg1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5121250" y="2151273"/>
            <a:ext cx="352663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</a:rPr>
              <a:t>Identity</a:t>
            </a:r>
            <a:r>
              <a:rPr lang="en-US" sz="1350" b="1" dirty="0">
                <a:solidFill>
                  <a:schemeClr val="bg1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1300" b="1" dirty="0">
                <a:solidFill>
                  <a:srgbClr val="CFCBBF"/>
                </a:solidFill>
                <a:latin typeface="Prata" pitchFamily="34" charset="0"/>
              </a:rPr>
              <a:t>Expansion</a:t>
            </a:r>
          </a:p>
        </p:txBody>
      </p:sp>
      <p:sp>
        <p:nvSpPr>
          <p:cNvPr id="11" name="Text 9"/>
          <p:cNvSpPr/>
          <p:nvPr/>
        </p:nvSpPr>
        <p:spPr>
          <a:xfrm>
            <a:off x="5121250" y="2457784"/>
            <a:ext cx="352663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</a:rPr>
              <a:t>Has your identity expanded to match your current level of responsibility?</a:t>
            </a:r>
          </a:p>
        </p:txBody>
      </p:sp>
      <p:sp>
        <p:nvSpPr>
          <p:cNvPr id="12" name="Shape 10"/>
          <p:cNvSpPr/>
          <p:nvPr/>
        </p:nvSpPr>
        <p:spPr>
          <a:xfrm>
            <a:off x="496119" y="3194930"/>
            <a:ext cx="318939" cy="318939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549287" y="322149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chemeClr val="bg1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3</a:t>
            </a:r>
            <a:endParaRPr lang="en-US" sz="1650" b="1" dirty="0">
              <a:solidFill>
                <a:schemeClr val="bg1"/>
              </a:solidFill>
            </a:endParaRPr>
          </a:p>
        </p:txBody>
      </p:sp>
      <p:sp>
        <p:nvSpPr>
          <p:cNvPr id="14" name="Text 12"/>
          <p:cNvSpPr/>
          <p:nvPr/>
        </p:nvSpPr>
        <p:spPr>
          <a:xfrm>
            <a:off x="956816" y="3243597"/>
            <a:ext cx="3526557" cy="221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</a:rPr>
              <a:t>Sustainability or Survival?</a:t>
            </a:r>
          </a:p>
        </p:txBody>
      </p:sp>
      <p:sp>
        <p:nvSpPr>
          <p:cNvPr id="15" name="Text 13"/>
          <p:cNvSpPr/>
          <p:nvPr/>
        </p:nvSpPr>
        <p:spPr>
          <a:xfrm>
            <a:off x="916304" y="3526625"/>
            <a:ext cx="3526557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</a:rPr>
              <a:t>Is your schedule designed for sustainable performance — or are you running on fear &amp; fumes?</a:t>
            </a:r>
          </a:p>
        </p:txBody>
      </p:sp>
      <p:sp>
        <p:nvSpPr>
          <p:cNvPr id="16" name="Shape 14"/>
          <p:cNvSpPr/>
          <p:nvPr/>
        </p:nvSpPr>
        <p:spPr>
          <a:xfrm>
            <a:off x="4660553" y="3194930"/>
            <a:ext cx="318939" cy="318939"/>
          </a:xfrm>
          <a:prstGeom prst="roundRect">
            <a:avLst>
              <a:gd name="adj" fmla="val 666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>
              <a:solidFill>
                <a:schemeClr val="bg1"/>
              </a:solidFill>
            </a:endParaRPr>
          </a:p>
        </p:txBody>
      </p:sp>
      <p:sp>
        <p:nvSpPr>
          <p:cNvPr id="17" name="Text 15"/>
          <p:cNvSpPr/>
          <p:nvPr/>
        </p:nvSpPr>
        <p:spPr>
          <a:xfrm>
            <a:off x="4713722" y="3221496"/>
            <a:ext cx="212601" cy="2658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650" b="1" dirty="0">
                <a:solidFill>
                  <a:schemeClr val="bg1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4</a:t>
            </a:r>
            <a:endParaRPr lang="en-US" sz="1650" b="1" dirty="0">
              <a:solidFill>
                <a:schemeClr val="bg1"/>
              </a:solidFill>
            </a:endParaRPr>
          </a:p>
        </p:txBody>
      </p:sp>
      <p:sp>
        <p:nvSpPr>
          <p:cNvPr id="18" name="Text 16"/>
          <p:cNvSpPr/>
          <p:nvPr/>
        </p:nvSpPr>
        <p:spPr>
          <a:xfrm>
            <a:off x="5121250" y="3243597"/>
            <a:ext cx="3526631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</a:rPr>
              <a:t>The</a:t>
            </a:r>
            <a:r>
              <a:rPr lang="en-US" sz="1350" b="1" dirty="0">
                <a:solidFill>
                  <a:schemeClr val="bg1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1300" b="1" dirty="0">
                <a:solidFill>
                  <a:srgbClr val="CFCBBF"/>
                </a:solidFill>
                <a:latin typeface="Prata" pitchFamily="34" charset="0"/>
              </a:rPr>
              <a:t>Five-Year</a:t>
            </a:r>
            <a:r>
              <a:rPr lang="en-US" sz="1350" b="1" dirty="0">
                <a:solidFill>
                  <a:schemeClr val="bg1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r>
              <a:rPr lang="en-US" sz="1300" b="1" dirty="0">
                <a:solidFill>
                  <a:srgbClr val="CFCBBF"/>
                </a:solidFill>
                <a:latin typeface="Prata" pitchFamily="34" charset="0"/>
              </a:rPr>
              <a:t>Question</a:t>
            </a:r>
          </a:p>
        </p:txBody>
      </p:sp>
      <p:sp>
        <p:nvSpPr>
          <p:cNvPr id="19" name="Text 17"/>
          <p:cNvSpPr/>
          <p:nvPr/>
        </p:nvSpPr>
        <p:spPr>
          <a:xfrm>
            <a:off x="5121250" y="3550108"/>
            <a:ext cx="3526631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>
              <a:lnSpc>
                <a:spcPct val="104000"/>
              </a:lnSpc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</a:rPr>
              <a:t>If you maintain your current pace for five more years — what does it cost you, your family, and your business?</a:t>
            </a:r>
          </a:p>
        </p:txBody>
      </p:sp>
      <p:sp>
        <p:nvSpPr>
          <p:cNvPr id="24" name="Text 6">
            <a:extLst>
              <a:ext uri="{FF2B5EF4-FFF2-40B4-BE49-F238E27FC236}">
                <a16:creationId xmlns:a16="http://schemas.microsoft.com/office/drawing/2014/main" id="{013496F0-9A62-0AF9-066E-20B48379767F}"/>
              </a:ext>
            </a:extLst>
          </p:cNvPr>
          <p:cNvSpPr/>
          <p:nvPr/>
        </p:nvSpPr>
        <p:spPr>
          <a:xfrm>
            <a:off x="1893391" y="4817171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17550"/>
            <a:ext cx="8151763" cy="8721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Real Problem — Recognised but Rarely Named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496119" y="1664419"/>
            <a:ext cx="4007197" cy="1465287"/>
          </a:xfrm>
          <a:prstGeom prst="roundRect">
            <a:avLst>
              <a:gd name="adj" fmla="val 1429"/>
            </a:avLst>
          </a:prstGeom>
          <a:blipFill dpi="0" rotWithShape="1">
            <a:blip r:embed="rId3">
              <a:alphaModFix amt="18000"/>
            </a:blip>
            <a:srcRect/>
            <a:stretch>
              <a:fillRect/>
            </a:stretch>
          </a:blipFill>
          <a:ln/>
        </p:spPr>
        <p:txBody>
          <a:bodyPr/>
          <a:lstStyle/>
          <a:p>
            <a:endParaRPr lang="en-GB" b="1" dirty="0"/>
          </a:p>
        </p:txBody>
      </p:sp>
      <p:sp>
        <p:nvSpPr>
          <p:cNvPr id="4" name="Text 2"/>
          <p:cNvSpPr/>
          <p:nvPr/>
        </p:nvSpPr>
        <p:spPr>
          <a:xfrm>
            <a:off x="635645" y="1803946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Business Owners &amp; Entrepreneurs</a:t>
            </a:r>
            <a:endParaRPr lang="en-US" sz="1350" b="1" dirty="0"/>
          </a:p>
        </p:txBody>
      </p:sp>
      <p:sp>
        <p:nvSpPr>
          <p:cNvPr id="5" name="Text 3"/>
          <p:cNvSpPr/>
          <p:nvPr/>
        </p:nvSpPr>
        <p:spPr>
          <a:xfrm>
            <a:off x="635645" y="2104355"/>
            <a:ext cx="372814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Plateaued growth, inconsistent revenue, attracting investors, filling events, decision fatigue, overcoming burnout, or breaking free from fear, self-doubt, anxiety, addictions, unworthiness, and destructive habits.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640684" y="1664419"/>
            <a:ext cx="4007197" cy="1465287"/>
          </a:xfrm>
          <a:prstGeom prst="roundRect">
            <a:avLst>
              <a:gd name="adj" fmla="val 1429"/>
            </a:avLst>
          </a:prstGeom>
          <a:blipFill>
            <a:blip r:embed="rId3">
              <a:alphaModFix amt="15000"/>
            </a:blip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4780211" y="1803946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CEOs &amp; Leaders</a:t>
            </a:r>
            <a:endParaRPr lang="en-US" sz="1350" b="1" dirty="0"/>
          </a:p>
        </p:txBody>
      </p:sp>
      <p:sp>
        <p:nvSpPr>
          <p:cNvPr id="8" name="Text 6"/>
          <p:cNvSpPr/>
          <p:nvPr/>
        </p:nvSpPr>
        <p:spPr>
          <a:xfrm>
            <a:off x="4780211" y="2104355"/>
            <a:ext cx="3728145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Success without fulfilment, constant pressure, diminishing fulfillment, direction, a loss of purpose, and an identity that no longer serves their next level of growth— teams that sense the misalignment before you name it.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96119" y="3267075"/>
            <a:ext cx="4007197" cy="1022375"/>
          </a:xfrm>
          <a:prstGeom prst="roundRect">
            <a:avLst>
              <a:gd name="adj" fmla="val 2047"/>
            </a:avLst>
          </a:prstGeom>
          <a:blipFill>
            <a:blip r:embed="rId3">
              <a:alphaModFix amt="18000"/>
            </a:blip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35645" y="3406601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High Achievers</a:t>
            </a:r>
            <a:endParaRPr lang="en-US" sz="1350" b="1" dirty="0"/>
          </a:p>
        </p:txBody>
      </p:sp>
      <p:sp>
        <p:nvSpPr>
          <p:cNvPr id="11" name="Text 9"/>
          <p:cNvSpPr/>
          <p:nvPr/>
        </p:nvSpPr>
        <p:spPr>
          <a:xfrm>
            <a:off x="635645" y="3707011"/>
            <a:ext cx="372814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Winning externally. Losing internally. Respected publicly. Misunderstood privately. 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40684" y="3267075"/>
            <a:ext cx="4007197" cy="1022375"/>
          </a:xfrm>
          <a:prstGeom prst="roundRect">
            <a:avLst>
              <a:gd name="adj" fmla="val 2047"/>
            </a:avLst>
          </a:prstGeom>
          <a:blipFill>
            <a:blip r:embed="rId3">
              <a:alphaModFix amt="18000"/>
            </a:blip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4780211" y="3406601"/>
            <a:ext cx="3728145" cy="2180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Couples &amp; Families</a:t>
            </a:r>
            <a:endParaRPr lang="en-US" sz="1350" b="1" dirty="0"/>
          </a:p>
        </p:txBody>
      </p:sp>
      <p:sp>
        <p:nvSpPr>
          <p:cNvPr id="14" name="Text 12"/>
          <p:cNvSpPr/>
          <p:nvPr/>
        </p:nvSpPr>
        <p:spPr>
          <a:xfrm>
            <a:off x="4780211" y="3707011"/>
            <a:ext cx="3728145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Communication breakdown, emotional disconnection, conflict, and relational drift that compounds over years.</a:t>
            </a:r>
            <a:endParaRPr lang="en-US" sz="1050" dirty="0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0BD9A577-B663-ECD9-60D8-47A94BB7DD92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394618"/>
            <a:ext cx="8151763" cy="4083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Hidden Cost of Staying Where You Are</a:t>
            </a:r>
            <a:endParaRPr lang="en-US" sz="2550" dirty="0"/>
          </a:p>
        </p:txBody>
      </p:sp>
      <p:sp>
        <p:nvSpPr>
          <p:cNvPr id="4" name="Text 1"/>
          <p:cNvSpPr/>
          <p:nvPr/>
        </p:nvSpPr>
        <p:spPr>
          <a:xfrm>
            <a:off x="496119" y="983679"/>
            <a:ext cx="8608963" cy="2008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Inaction is not neutral. Every month without recalibration compounds the cost.</a:t>
            </a:r>
            <a:endParaRPr lang="en-US" sz="10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083" y="1459595"/>
            <a:ext cx="196007" cy="19600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0800" y="1455539"/>
            <a:ext cx="3491805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Revenue &amp; Business</a:t>
            </a:r>
            <a:endParaRPr lang="en-US" sz="1250" b="1" dirty="0"/>
          </a:p>
        </p:txBody>
      </p:sp>
      <p:sp>
        <p:nvSpPr>
          <p:cNvPr id="7" name="Text 3"/>
          <p:cNvSpPr/>
          <p:nvPr/>
        </p:nvSpPr>
        <p:spPr>
          <a:xfrm>
            <a:off x="920800" y="1780133"/>
            <a:ext cx="3491805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Growth plateaus, ecosystems that cannot scale, opportunities permanently missed.</a:t>
            </a:r>
            <a:endParaRPr lang="en-US" sz="1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083" y="2426829"/>
            <a:ext cx="196007" cy="19600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20800" y="2422773"/>
            <a:ext cx="3491805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Health</a:t>
            </a:r>
            <a:endParaRPr lang="en-US" sz="1250" b="1" dirty="0"/>
          </a:p>
        </p:txBody>
      </p:sp>
      <p:sp>
        <p:nvSpPr>
          <p:cNvPr id="10" name="Text 5"/>
          <p:cNvSpPr/>
          <p:nvPr/>
        </p:nvSpPr>
        <p:spPr>
          <a:xfrm>
            <a:off x="920800" y="2747367"/>
            <a:ext cx="3491805" cy="6025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Chronic stress, burnout, prone to addictions, gambling, anxiety, ADHD, and physical depletion from operating in survival mode indefinitely.</a:t>
            </a:r>
            <a:endParaRPr lang="en-US" sz="10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083" y="3594906"/>
            <a:ext cx="196007" cy="19600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20800" y="3590851"/>
            <a:ext cx="3491805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Marriage &amp; Family</a:t>
            </a:r>
            <a:endParaRPr lang="en-US" sz="1250" b="1" dirty="0"/>
          </a:p>
        </p:txBody>
      </p:sp>
      <p:sp>
        <p:nvSpPr>
          <p:cNvPr id="13" name="Text 7"/>
          <p:cNvSpPr/>
          <p:nvPr/>
        </p:nvSpPr>
        <p:spPr>
          <a:xfrm>
            <a:off x="920800" y="3915445"/>
            <a:ext cx="3491805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Emotional absence — leading to divorce &amp; your children inherit your patterns, not just your wealth.</a:t>
            </a:r>
            <a:endParaRPr lang="en-US" sz="10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5122" y="1459595"/>
            <a:ext cx="196007" cy="196007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5160838" y="1455539"/>
            <a:ext cx="3491805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Leadership</a:t>
            </a:r>
            <a:endParaRPr lang="en-US" sz="1250" b="1" dirty="0"/>
          </a:p>
        </p:txBody>
      </p:sp>
      <p:sp>
        <p:nvSpPr>
          <p:cNvPr id="16" name="Text 9"/>
          <p:cNvSpPr/>
          <p:nvPr/>
        </p:nvSpPr>
        <p:spPr>
          <a:xfrm>
            <a:off x="5160838" y="1780133"/>
            <a:ext cx="3491805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Influence shrinks when identity is fractured — customers &amp; teams sense it before you articulate it.</a:t>
            </a:r>
            <a:endParaRPr lang="en-US" sz="10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5122" y="2426829"/>
            <a:ext cx="196007" cy="196007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5160838" y="2422773"/>
            <a:ext cx="3491805" cy="204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Legacy</a:t>
            </a:r>
            <a:endParaRPr lang="en-US" sz="1250" b="1" dirty="0"/>
          </a:p>
        </p:txBody>
      </p:sp>
      <p:sp>
        <p:nvSpPr>
          <p:cNvPr id="19" name="Text 11"/>
          <p:cNvSpPr/>
          <p:nvPr/>
        </p:nvSpPr>
        <p:spPr>
          <a:xfrm>
            <a:off x="5160838" y="2747367"/>
            <a:ext cx="3491805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Years pass without a structure that outlives your effort or your presence in the room.</a:t>
            </a:r>
            <a:endParaRPr lang="en-US" sz="1000" dirty="0"/>
          </a:p>
        </p:txBody>
      </p:sp>
      <p:sp>
        <p:nvSpPr>
          <p:cNvPr id="20" name="Shape 12"/>
          <p:cNvSpPr/>
          <p:nvPr/>
        </p:nvSpPr>
        <p:spPr>
          <a:xfrm>
            <a:off x="4736157" y="3284562"/>
            <a:ext cx="3916487" cy="683865"/>
          </a:xfrm>
          <a:prstGeom prst="roundRect">
            <a:avLst>
              <a:gd name="adj" fmla="val 2867"/>
            </a:avLst>
          </a:prstGeom>
          <a:solidFill>
            <a:srgbClr val="71660F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6829" y="3481164"/>
            <a:ext cx="163339" cy="130671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5160838" y="3425651"/>
            <a:ext cx="3361134" cy="401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compound cost of delay is far greater than any investment in change.</a:t>
            </a:r>
            <a:endParaRPr lang="en-US" sz="1000" dirty="0"/>
          </a:p>
        </p:txBody>
      </p:sp>
      <p:sp>
        <p:nvSpPr>
          <p:cNvPr id="25" name="Text 6">
            <a:extLst>
              <a:ext uri="{FF2B5EF4-FFF2-40B4-BE49-F238E27FC236}">
                <a16:creationId xmlns:a16="http://schemas.microsoft.com/office/drawing/2014/main" id="{F33F3599-9118-9D27-2FC5-FE575727A5DF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 3" descr="preencoded.png">
            <a:extLst>
              <a:ext uri="{FF2B5EF4-FFF2-40B4-BE49-F238E27FC236}">
                <a16:creationId xmlns:a16="http://schemas.microsoft.com/office/drawing/2014/main" id="{A0B6D116-AE96-1EF4-8736-036DD1C513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99999" y="904957"/>
            <a:ext cx="7244674" cy="3707704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96119" y="441350"/>
            <a:ext cx="8151763" cy="269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Why Smart People Stay Stuck: The 6 Invisible Barriers</a:t>
            </a:r>
            <a:endParaRPr lang="en-US" sz="1700" dirty="0"/>
          </a:p>
        </p:txBody>
      </p:sp>
      <p:sp>
        <p:nvSpPr>
          <p:cNvPr id="4" name="Text 1"/>
          <p:cNvSpPr/>
          <p:nvPr/>
        </p:nvSpPr>
        <p:spPr>
          <a:xfrm>
            <a:off x="1771113" y="1057703"/>
            <a:ext cx="172715" cy="107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01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771113" y="1194997"/>
            <a:ext cx="5642967" cy="9525"/>
          </a:xfrm>
          <a:prstGeom prst="rect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sz="1400"/>
          </a:p>
        </p:txBody>
      </p:sp>
      <p:sp>
        <p:nvSpPr>
          <p:cNvPr id="6" name="Text 3"/>
          <p:cNvSpPr/>
          <p:nvPr/>
        </p:nvSpPr>
        <p:spPr>
          <a:xfrm>
            <a:off x="2043118" y="990246"/>
            <a:ext cx="5642967" cy="134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Limiting Beliefs</a:t>
            </a:r>
            <a:endParaRPr lang="en-US" sz="1400" b="1" dirty="0"/>
          </a:p>
        </p:txBody>
      </p:sp>
      <p:sp>
        <p:nvSpPr>
          <p:cNvPr id="7" name="Text 4"/>
          <p:cNvSpPr/>
          <p:nvPr/>
        </p:nvSpPr>
        <p:spPr>
          <a:xfrm>
            <a:off x="2043115" y="1293151"/>
            <a:ext cx="5642967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Inherited narratives that quietly cap ambition and self-worth.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771113" y="1673256"/>
            <a:ext cx="172715" cy="107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02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1771113" y="1801918"/>
            <a:ext cx="5642967" cy="9525"/>
          </a:xfrm>
          <a:prstGeom prst="rect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sz="1400"/>
          </a:p>
        </p:txBody>
      </p:sp>
      <p:sp>
        <p:nvSpPr>
          <p:cNvPr id="10" name="Text 7"/>
          <p:cNvSpPr/>
          <p:nvPr/>
        </p:nvSpPr>
        <p:spPr>
          <a:xfrm>
            <a:off x="2043118" y="1588423"/>
            <a:ext cx="5642967" cy="134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Emotional Blind Spots</a:t>
            </a:r>
            <a:endParaRPr lang="en-US" sz="1400" b="1" dirty="0"/>
          </a:p>
        </p:txBody>
      </p:sp>
      <p:sp>
        <p:nvSpPr>
          <p:cNvPr id="11" name="Text 8"/>
          <p:cNvSpPr/>
          <p:nvPr/>
        </p:nvSpPr>
        <p:spPr>
          <a:xfrm>
            <a:off x="2043118" y="1917200"/>
            <a:ext cx="5642967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Unprocessed patterns driving decisions below the level of conscious awareness.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771113" y="2288809"/>
            <a:ext cx="172715" cy="107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03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1771113" y="2408839"/>
            <a:ext cx="5642967" cy="9525"/>
          </a:xfrm>
          <a:prstGeom prst="rect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sz="1400"/>
          </a:p>
        </p:txBody>
      </p:sp>
      <p:sp>
        <p:nvSpPr>
          <p:cNvPr id="14" name="Text 11"/>
          <p:cNvSpPr/>
          <p:nvPr/>
        </p:nvSpPr>
        <p:spPr>
          <a:xfrm>
            <a:off x="2043118" y="2215394"/>
            <a:ext cx="5642967" cy="134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Poor Decision Architecture</a:t>
            </a:r>
            <a:endParaRPr lang="en-US" sz="1400" b="1" dirty="0"/>
          </a:p>
        </p:txBody>
      </p:sp>
      <p:sp>
        <p:nvSpPr>
          <p:cNvPr id="15" name="Text 12"/>
          <p:cNvSpPr/>
          <p:nvPr/>
        </p:nvSpPr>
        <p:spPr>
          <a:xfrm>
            <a:off x="2043118" y="2548370"/>
            <a:ext cx="5642967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Optimising tactics before auditing the identity behind them.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771113" y="2956445"/>
            <a:ext cx="172715" cy="107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04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771113" y="3067843"/>
            <a:ext cx="5642967" cy="9525"/>
          </a:xfrm>
          <a:prstGeom prst="rect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sz="1400"/>
          </a:p>
        </p:txBody>
      </p:sp>
      <p:sp>
        <p:nvSpPr>
          <p:cNvPr id="18" name="Text 15"/>
          <p:cNvSpPr/>
          <p:nvPr/>
        </p:nvSpPr>
        <p:spPr>
          <a:xfrm>
            <a:off x="2043118" y="2877968"/>
            <a:ext cx="5642967" cy="134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Unresolved Conflict</a:t>
            </a:r>
            <a:endParaRPr lang="en-US" sz="1400" b="1" dirty="0"/>
          </a:p>
        </p:txBody>
      </p:sp>
      <p:sp>
        <p:nvSpPr>
          <p:cNvPr id="19" name="Text 16"/>
          <p:cNvSpPr/>
          <p:nvPr/>
        </p:nvSpPr>
        <p:spPr>
          <a:xfrm>
            <a:off x="2043118" y="3204446"/>
            <a:ext cx="5642967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Internal or relational friction that silently drains strategic energy.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771113" y="3519916"/>
            <a:ext cx="172715" cy="107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05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1771113" y="3651616"/>
            <a:ext cx="5642967" cy="9525"/>
          </a:xfrm>
          <a:prstGeom prst="rect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sz="1400"/>
          </a:p>
        </p:txBody>
      </p:sp>
      <p:sp>
        <p:nvSpPr>
          <p:cNvPr id="22" name="Text 19"/>
          <p:cNvSpPr/>
          <p:nvPr/>
        </p:nvSpPr>
        <p:spPr>
          <a:xfrm>
            <a:off x="2043118" y="3470792"/>
            <a:ext cx="5642967" cy="134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Lack of Clarity &amp; Misaligned Priorities</a:t>
            </a:r>
            <a:endParaRPr lang="en-US" sz="1400" b="1" dirty="0"/>
          </a:p>
        </p:txBody>
      </p:sp>
      <p:sp>
        <p:nvSpPr>
          <p:cNvPr id="23" name="Text 20"/>
          <p:cNvSpPr/>
          <p:nvPr/>
        </p:nvSpPr>
        <p:spPr>
          <a:xfrm>
            <a:off x="2043118" y="3787129"/>
            <a:ext cx="5642967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Busy without direction. Building the wrong things for the wrong reasons.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771113" y="4135469"/>
            <a:ext cx="172715" cy="1079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06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1771113" y="4229603"/>
            <a:ext cx="5642967" cy="9525"/>
          </a:xfrm>
          <a:prstGeom prst="rect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sz="1400"/>
          </a:p>
        </p:txBody>
      </p:sp>
      <p:sp>
        <p:nvSpPr>
          <p:cNvPr id="26" name="Text 23"/>
          <p:cNvSpPr/>
          <p:nvPr/>
        </p:nvSpPr>
        <p:spPr>
          <a:xfrm>
            <a:off x="2043118" y="4050176"/>
            <a:ext cx="5642967" cy="1349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Ineffective Execution</a:t>
            </a:r>
            <a:endParaRPr lang="en-US" sz="1400" b="1" dirty="0"/>
          </a:p>
        </p:txBody>
      </p:sp>
      <p:sp>
        <p:nvSpPr>
          <p:cNvPr id="27" name="Text 24"/>
          <p:cNvSpPr/>
          <p:nvPr/>
        </p:nvSpPr>
        <p:spPr>
          <a:xfrm>
            <a:off x="2043116" y="4352326"/>
            <a:ext cx="5642967" cy="11117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7000"/>
              </a:lnSpc>
              <a:buNone/>
            </a:pPr>
            <a:r>
              <a:rPr lang="en-US" sz="14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Vision without a system that reliably translates intention into results.</a:t>
            </a:r>
            <a:endParaRPr lang="en-US" sz="1400" dirty="0"/>
          </a:p>
        </p:txBody>
      </p:sp>
      <p:pic>
        <p:nvPicPr>
          <p:cNvPr id="30" name="Picture 29" descr="Businessman fingers on forehead">
            <a:extLst>
              <a:ext uri="{FF2B5EF4-FFF2-40B4-BE49-F238E27FC236}">
                <a16:creationId xmlns:a16="http://schemas.microsoft.com/office/drawing/2014/main" id="{185ADE15-093D-4C6D-C457-56D86BBD9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38" y="1048264"/>
            <a:ext cx="1503728" cy="4075592"/>
          </a:xfrm>
          <a:prstGeom prst="rect">
            <a:avLst/>
          </a:prstGeom>
        </p:spPr>
      </p:pic>
      <p:sp>
        <p:nvSpPr>
          <p:cNvPr id="34" name="Text 6">
            <a:extLst>
              <a:ext uri="{FF2B5EF4-FFF2-40B4-BE49-F238E27FC236}">
                <a16:creationId xmlns:a16="http://schemas.microsoft.com/office/drawing/2014/main" id="{B7578E81-8464-CE38-D746-B2F817EE75E6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434578"/>
            <a:ext cx="5865763" cy="830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Tony J. Selimi: Everything I Teach Has Been Tested in Real Life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96119" y="1452042"/>
            <a:ext cx="5865763" cy="2951931"/>
          </a:xfrm>
          <a:prstGeom prst="roundRect">
            <a:avLst>
              <a:gd name="adj" fmla="val 675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5" name="Shape 2"/>
          <p:cNvSpPr/>
          <p:nvPr/>
        </p:nvSpPr>
        <p:spPr>
          <a:xfrm>
            <a:off x="496119" y="1452042"/>
            <a:ext cx="2932881" cy="1785789"/>
          </a:xfrm>
          <a:prstGeom prst="rect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629022" y="1584945"/>
            <a:ext cx="2667074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Born Into Adversity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29022" y="1867346"/>
            <a:ext cx="2667074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Homelessness, civil war, reinvention — not privilege or certainty. Shaped by a deep desire to understand what makes human beings collapse or rise under pressure.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429000" y="1452042"/>
            <a:ext cx="2932881" cy="1785789"/>
          </a:xfrm>
          <a:prstGeom prst="rect">
            <a:avLst/>
          </a:prstGeom>
          <a:blipFill>
            <a:blip r:embed="rId3">
              <a:alphaModFix amt="24000"/>
            </a:blip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3429000" y="1452042"/>
            <a:ext cx="14288" cy="1785789"/>
          </a:xfrm>
          <a:prstGeom prst="roundRect">
            <a:avLst>
              <a:gd name="adj" fmla="val 139530"/>
            </a:avLst>
          </a:prstGeom>
          <a:solidFill>
            <a:srgbClr val="53545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3561904" y="1584945"/>
            <a:ext cx="2667074" cy="41537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79,000+ Hours of Enterprise Environments &amp; Elite Advisory 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3561904" y="2075036"/>
            <a:ext cx="2667074" cy="10298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15 years leading digital transformation up to £10B. Advising and coaching CEOs at the highest level, politicians, lawyers, financiers, medical directors, UHNWIs, and global members of Royal families. 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96119" y="3237830"/>
            <a:ext cx="5865763" cy="1166143"/>
          </a:xfrm>
          <a:prstGeom prst="rect">
            <a:avLst/>
          </a:prstGeom>
          <a:blipFill>
            <a:blip r:embed="rId3">
              <a:alphaModFix amt="24000"/>
            </a:blip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Shape 10"/>
          <p:cNvSpPr/>
          <p:nvPr/>
        </p:nvSpPr>
        <p:spPr>
          <a:xfrm>
            <a:off x="496119" y="3237830"/>
            <a:ext cx="5865763" cy="14288"/>
          </a:xfrm>
          <a:prstGeom prst="roundRect">
            <a:avLst>
              <a:gd name="adj" fmla="val 139530"/>
            </a:avLst>
          </a:prstGeom>
          <a:solidFill>
            <a:srgbClr val="535455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629022" y="3370734"/>
            <a:ext cx="5599956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Award-Winning Author &amp; Creator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29022" y="3653135"/>
            <a:ext cx="5599956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Several bestselling books including </a:t>
            </a: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Climb Greater Heights</a:t>
            </a: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. Creator of The Unfakeable Code</a:t>
            </a:r>
            <a:r>
              <a:rPr lang="en-US" sz="10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®</a:t>
            </a: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, The Octagon of Excellence</a:t>
            </a:r>
            <a:r>
              <a:rPr lang="en-US" sz="10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®</a:t>
            </a: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, ALARM</a:t>
            </a:r>
            <a:r>
              <a:rPr lang="en-US" sz="1000" dirty="0">
                <a:solidFill>
                  <a:srgbClr val="000000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®</a:t>
            </a: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, The Identity Evolution Matrix®, The Human Evolution Framework, etc. Featured in </a:t>
            </a: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Inspired</a:t>
            </a: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(2027).</a:t>
            </a:r>
            <a:endParaRPr lang="en-US" sz="10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C63F1D-E719-7C0F-FB58-5EA1157498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892" r="26120"/>
          <a:stretch>
            <a:fillRect/>
          </a:stretch>
        </p:blipFill>
        <p:spPr>
          <a:xfrm>
            <a:off x="6480497" y="1452041"/>
            <a:ext cx="2390533" cy="2951931"/>
          </a:xfrm>
          <a:prstGeom prst="rect">
            <a:avLst/>
          </a:prstGeom>
        </p:spPr>
      </p:pic>
      <p:sp>
        <p:nvSpPr>
          <p:cNvPr id="20" name="Text 6">
            <a:extLst>
              <a:ext uri="{FF2B5EF4-FFF2-40B4-BE49-F238E27FC236}">
                <a16:creationId xmlns:a16="http://schemas.microsoft.com/office/drawing/2014/main" id="{4B42317F-2922-AD1A-4A8E-2D02F133F506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86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82119" y="420216"/>
            <a:ext cx="5865763" cy="8401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Three Levels of Identity Transformation™</a:t>
            </a:r>
            <a:endParaRPr lang="en-US" sz="2600" dirty="0">
              <a:solidFill>
                <a:srgbClr val="F2E782"/>
              </a:solidFill>
            </a:endParaRPr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82119" y="1447205"/>
            <a:ext cx="5865763" cy="90733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929310" y="1718965"/>
            <a:ext cx="5571381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1 — Reactive Identity (The Survivor)</a:t>
            </a:r>
            <a:endParaRPr lang="en-US" sz="1300" b="1" dirty="0"/>
          </a:p>
        </p:txBody>
      </p:sp>
      <p:sp>
        <p:nvSpPr>
          <p:cNvPr id="6" name="Text 2"/>
          <p:cNvSpPr/>
          <p:nvPr/>
        </p:nvSpPr>
        <p:spPr>
          <a:xfrm>
            <a:off x="2929310" y="2001366"/>
            <a:ext cx="5571381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Driven by fear, survival, disintegrated ego, and emotional reactivity. </a:t>
            </a:r>
            <a:endParaRPr lang="en-US" sz="1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81474" y="2479104"/>
            <a:ext cx="5666408" cy="907331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128665" y="2750865"/>
            <a:ext cx="5372026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2 — Intentional Identity (The Creator)</a:t>
            </a:r>
            <a:endParaRPr lang="en-US" sz="1300" b="1" dirty="0"/>
          </a:p>
        </p:txBody>
      </p:sp>
      <p:sp>
        <p:nvSpPr>
          <p:cNvPr id="9" name="Text 4"/>
          <p:cNvSpPr/>
          <p:nvPr/>
        </p:nvSpPr>
        <p:spPr>
          <a:xfrm>
            <a:off x="3128665" y="3033266"/>
            <a:ext cx="5372026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Takes full responsibility for choices, values, and direction. </a:t>
            </a:r>
            <a:endParaRPr lang="en-US" sz="10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80829" y="3511004"/>
            <a:ext cx="5467052" cy="907331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3328020" y="3782764"/>
            <a:ext cx="5172670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 3 — Evolutionary Identity (The Legacy Architect)</a:t>
            </a:r>
            <a:endParaRPr lang="en-US" sz="1300" b="1" dirty="0"/>
          </a:p>
        </p:txBody>
      </p:sp>
      <p:sp>
        <p:nvSpPr>
          <p:cNvPr id="12" name="Text 6"/>
          <p:cNvSpPr/>
          <p:nvPr/>
        </p:nvSpPr>
        <p:spPr>
          <a:xfrm>
            <a:off x="3328020" y="4065166"/>
            <a:ext cx="5172670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Lives for contribution and stewardship.</a:t>
            </a:r>
            <a:endParaRPr lang="en-US" sz="1000" dirty="0"/>
          </a:p>
        </p:txBody>
      </p:sp>
      <p:sp>
        <p:nvSpPr>
          <p:cNvPr id="15" name="Text 0">
            <a:extLst>
              <a:ext uri="{FF2B5EF4-FFF2-40B4-BE49-F238E27FC236}">
                <a16:creationId xmlns:a16="http://schemas.microsoft.com/office/drawing/2014/main" id="{565F8CCC-FA9A-2B52-714C-BE821B54841E}"/>
              </a:ext>
            </a:extLst>
          </p:cNvPr>
          <p:cNvSpPr/>
          <p:nvPr/>
        </p:nvSpPr>
        <p:spPr>
          <a:xfrm>
            <a:off x="5914355" y="957486"/>
            <a:ext cx="2539476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Which level are you operating from?</a:t>
            </a:r>
            <a:endParaRPr lang="en-US" sz="1200" b="1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888DA626-A0A3-A8D9-C511-78241966A0FF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517401"/>
            <a:ext cx="5865763" cy="452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Identity Evolution Matrix</a:t>
            </a:r>
            <a:r>
              <a:rPr lang="en-US" sz="27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™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1182514"/>
            <a:ext cx="6322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From Reactive to Evolutionary — The Neuroscience of Who You Are</a:t>
            </a:r>
            <a:endParaRPr lang="en-US" sz="1100" b="1" dirty="0"/>
          </a:p>
        </p:txBody>
      </p:sp>
      <p:sp>
        <p:nvSpPr>
          <p:cNvPr id="5" name="Shape 2"/>
          <p:cNvSpPr/>
          <p:nvPr/>
        </p:nvSpPr>
        <p:spPr>
          <a:xfrm>
            <a:off x="496119" y="1568797"/>
            <a:ext cx="5865763" cy="2330053"/>
          </a:xfrm>
          <a:prstGeom prst="roundRect">
            <a:avLst>
              <a:gd name="adj" fmla="val 913"/>
            </a:avLst>
          </a:prstGeom>
          <a:noFill/>
          <a:ln w="4763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n-GB" b="1"/>
          </a:p>
        </p:txBody>
      </p:sp>
      <p:sp>
        <p:nvSpPr>
          <p:cNvPr id="6" name="Shape 3"/>
          <p:cNvSpPr/>
          <p:nvPr/>
        </p:nvSpPr>
        <p:spPr>
          <a:xfrm>
            <a:off x="496119" y="1982391"/>
            <a:ext cx="5865763" cy="886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7" name="Shape 4"/>
          <p:cNvSpPr/>
          <p:nvPr/>
        </p:nvSpPr>
        <p:spPr>
          <a:xfrm>
            <a:off x="496119" y="2620417"/>
            <a:ext cx="5865763" cy="886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8" name="Shape 5"/>
          <p:cNvSpPr/>
          <p:nvPr/>
        </p:nvSpPr>
        <p:spPr>
          <a:xfrm>
            <a:off x="496119" y="3258443"/>
            <a:ext cx="5865763" cy="886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9" name="Shape 6"/>
          <p:cNvSpPr/>
          <p:nvPr/>
        </p:nvSpPr>
        <p:spPr>
          <a:xfrm>
            <a:off x="1965052" y="1568797"/>
            <a:ext cx="8860" cy="2330053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0" name="Shape 7"/>
          <p:cNvSpPr/>
          <p:nvPr/>
        </p:nvSpPr>
        <p:spPr>
          <a:xfrm>
            <a:off x="3429074" y="1568797"/>
            <a:ext cx="8860" cy="2330053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1" name="Shape 8"/>
          <p:cNvSpPr/>
          <p:nvPr/>
        </p:nvSpPr>
        <p:spPr>
          <a:xfrm>
            <a:off x="4893097" y="1568797"/>
            <a:ext cx="8860" cy="2330053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2" name="Shape 9"/>
          <p:cNvSpPr/>
          <p:nvPr/>
        </p:nvSpPr>
        <p:spPr>
          <a:xfrm>
            <a:off x="501030" y="1573560"/>
            <a:ext cx="1464022" cy="408831"/>
          </a:xfrm>
          <a:prstGeom prst="rect">
            <a:avLst/>
          </a:prstGeom>
          <a:solidFill>
            <a:srgbClr val="EEE27D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3" name="Text 10"/>
          <p:cNvSpPr/>
          <p:nvPr/>
        </p:nvSpPr>
        <p:spPr>
          <a:xfrm>
            <a:off x="642789" y="1663378"/>
            <a:ext cx="1635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Identity Level</a:t>
            </a:r>
            <a:endParaRPr lang="en-US" sz="1100" b="1" dirty="0"/>
          </a:p>
        </p:txBody>
      </p:sp>
      <p:sp>
        <p:nvSpPr>
          <p:cNvPr id="14" name="Shape 11"/>
          <p:cNvSpPr/>
          <p:nvPr/>
        </p:nvSpPr>
        <p:spPr>
          <a:xfrm>
            <a:off x="1965052" y="1573560"/>
            <a:ext cx="1464022" cy="408831"/>
          </a:xfrm>
          <a:prstGeom prst="rect">
            <a:avLst/>
          </a:prstGeom>
          <a:solidFill>
            <a:srgbClr val="EEE27D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5" name="Text 12"/>
          <p:cNvSpPr/>
          <p:nvPr/>
        </p:nvSpPr>
        <p:spPr>
          <a:xfrm>
            <a:off x="2109192" y="1663378"/>
            <a:ext cx="16329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Brain Dominance</a:t>
            </a:r>
            <a:endParaRPr lang="en-US" sz="1100" b="1" dirty="0"/>
          </a:p>
        </p:txBody>
      </p:sp>
      <p:sp>
        <p:nvSpPr>
          <p:cNvPr id="16" name="Shape 13"/>
          <p:cNvSpPr/>
          <p:nvPr/>
        </p:nvSpPr>
        <p:spPr>
          <a:xfrm>
            <a:off x="3429074" y="1573560"/>
            <a:ext cx="1464022" cy="408831"/>
          </a:xfrm>
          <a:prstGeom prst="rect">
            <a:avLst/>
          </a:prstGeom>
          <a:solidFill>
            <a:srgbClr val="EEE27D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7" name="Text 14"/>
          <p:cNvSpPr/>
          <p:nvPr/>
        </p:nvSpPr>
        <p:spPr>
          <a:xfrm>
            <a:off x="3573214" y="1663378"/>
            <a:ext cx="16329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Core Question</a:t>
            </a:r>
            <a:endParaRPr lang="en-US" sz="1100" b="1" dirty="0"/>
          </a:p>
        </p:txBody>
      </p:sp>
      <p:sp>
        <p:nvSpPr>
          <p:cNvPr id="18" name="Shape 15"/>
          <p:cNvSpPr/>
          <p:nvPr/>
        </p:nvSpPr>
        <p:spPr>
          <a:xfrm>
            <a:off x="4893097" y="1573560"/>
            <a:ext cx="1464022" cy="408831"/>
          </a:xfrm>
          <a:prstGeom prst="rect">
            <a:avLst/>
          </a:prstGeom>
          <a:solidFill>
            <a:srgbClr val="EEE27D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9" name="Text 16"/>
          <p:cNvSpPr/>
          <p:nvPr/>
        </p:nvSpPr>
        <p:spPr>
          <a:xfrm>
            <a:off x="5037237" y="1663378"/>
            <a:ext cx="1635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272525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Outcome</a:t>
            </a:r>
            <a:endParaRPr lang="en-US" sz="1100" b="1" dirty="0"/>
          </a:p>
        </p:txBody>
      </p:sp>
      <p:sp>
        <p:nvSpPr>
          <p:cNvPr id="20" name="Text 17"/>
          <p:cNvSpPr/>
          <p:nvPr/>
        </p:nvSpPr>
        <p:spPr>
          <a:xfrm>
            <a:off x="642789" y="2074590"/>
            <a:ext cx="117812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Reactive (Survivor)</a:t>
            </a:r>
            <a:endParaRPr lang="en-US" sz="1100" b="1" dirty="0"/>
          </a:p>
        </p:txBody>
      </p:sp>
      <p:sp>
        <p:nvSpPr>
          <p:cNvPr id="21" name="Text 18"/>
          <p:cNvSpPr/>
          <p:nvPr/>
        </p:nvSpPr>
        <p:spPr>
          <a:xfrm>
            <a:off x="2109192" y="2074590"/>
            <a:ext cx="117574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Amygdala + Survival Brain</a:t>
            </a:r>
            <a:endParaRPr lang="en-US" sz="1100" b="1" dirty="0"/>
          </a:p>
        </p:txBody>
      </p:sp>
      <p:sp>
        <p:nvSpPr>
          <p:cNvPr id="22" name="Text 19"/>
          <p:cNvSpPr/>
          <p:nvPr/>
        </p:nvSpPr>
        <p:spPr>
          <a:xfrm>
            <a:off x="3573214" y="2074590"/>
            <a:ext cx="163294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How do I survive?</a:t>
            </a:r>
            <a:endParaRPr lang="en-US" sz="1100" b="1" dirty="0"/>
          </a:p>
        </p:txBody>
      </p:sp>
      <p:sp>
        <p:nvSpPr>
          <p:cNvPr id="23" name="Text 20"/>
          <p:cNvSpPr/>
          <p:nvPr/>
        </p:nvSpPr>
        <p:spPr>
          <a:xfrm>
            <a:off x="5037237" y="2074590"/>
            <a:ext cx="1635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Repeated Past</a:t>
            </a:r>
            <a:endParaRPr lang="en-US" sz="1100" b="1" dirty="0"/>
          </a:p>
        </p:txBody>
      </p:sp>
      <p:sp>
        <p:nvSpPr>
          <p:cNvPr id="24" name="Text 21"/>
          <p:cNvSpPr/>
          <p:nvPr/>
        </p:nvSpPr>
        <p:spPr>
          <a:xfrm>
            <a:off x="642789" y="2712616"/>
            <a:ext cx="117812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Intentional (Creator)</a:t>
            </a:r>
            <a:endParaRPr lang="en-US" sz="1100" b="1" dirty="0"/>
          </a:p>
        </p:txBody>
      </p:sp>
      <p:sp>
        <p:nvSpPr>
          <p:cNvPr id="25" name="Text 22"/>
          <p:cNvSpPr/>
          <p:nvPr/>
        </p:nvSpPr>
        <p:spPr>
          <a:xfrm>
            <a:off x="2109192" y="2712616"/>
            <a:ext cx="117574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Mid-Brain + Prefrontal Cortex</a:t>
            </a:r>
            <a:endParaRPr lang="en-US" sz="1100" b="1" dirty="0"/>
          </a:p>
        </p:txBody>
      </p:sp>
      <p:sp>
        <p:nvSpPr>
          <p:cNvPr id="26" name="Text 23"/>
          <p:cNvSpPr/>
          <p:nvPr/>
        </p:nvSpPr>
        <p:spPr>
          <a:xfrm>
            <a:off x="3573214" y="2712616"/>
            <a:ext cx="117574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Who must I become?</a:t>
            </a:r>
            <a:endParaRPr lang="en-US" sz="1100" b="1" dirty="0"/>
          </a:p>
        </p:txBody>
      </p:sp>
      <p:sp>
        <p:nvSpPr>
          <p:cNvPr id="27" name="Text 24"/>
          <p:cNvSpPr/>
          <p:nvPr/>
        </p:nvSpPr>
        <p:spPr>
          <a:xfrm>
            <a:off x="5037237" y="2712616"/>
            <a:ext cx="163532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Desired Future</a:t>
            </a:r>
            <a:endParaRPr lang="en-US" sz="1100" b="1" dirty="0"/>
          </a:p>
        </p:txBody>
      </p:sp>
      <p:sp>
        <p:nvSpPr>
          <p:cNvPr id="28" name="Text 25"/>
          <p:cNvSpPr/>
          <p:nvPr/>
        </p:nvSpPr>
        <p:spPr>
          <a:xfrm>
            <a:off x="642789" y="3350642"/>
            <a:ext cx="117812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Evolutionary (Legacy Architect)</a:t>
            </a:r>
            <a:endParaRPr lang="en-US" sz="1100" b="1" dirty="0"/>
          </a:p>
        </p:txBody>
      </p:sp>
      <p:sp>
        <p:nvSpPr>
          <p:cNvPr id="29" name="Text 26"/>
          <p:cNvSpPr/>
          <p:nvPr/>
        </p:nvSpPr>
        <p:spPr>
          <a:xfrm>
            <a:off x="2109192" y="3350642"/>
            <a:ext cx="117574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Integrated Prefrontal Cortex</a:t>
            </a:r>
            <a:endParaRPr lang="en-US" sz="1100" b="1" dirty="0"/>
          </a:p>
        </p:txBody>
      </p:sp>
      <p:sp>
        <p:nvSpPr>
          <p:cNvPr id="30" name="Text 27"/>
          <p:cNvSpPr/>
          <p:nvPr/>
        </p:nvSpPr>
        <p:spPr>
          <a:xfrm>
            <a:off x="3573214" y="3350642"/>
            <a:ext cx="117574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What legacy must I create?</a:t>
            </a:r>
            <a:endParaRPr lang="en-US" sz="1100" b="1" dirty="0"/>
          </a:p>
        </p:txBody>
      </p:sp>
      <p:sp>
        <p:nvSpPr>
          <p:cNvPr id="31" name="Text 28"/>
          <p:cNvSpPr/>
          <p:nvPr/>
        </p:nvSpPr>
        <p:spPr>
          <a:xfrm>
            <a:off x="5037237" y="3350642"/>
            <a:ext cx="117812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Generational Impact</a:t>
            </a:r>
            <a:endParaRPr lang="en-US" sz="1100" b="1" dirty="0"/>
          </a:p>
        </p:txBody>
      </p:sp>
      <p:sp>
        <p:nvSpPr>
          <p:cNvPr id="32" name="Text 29"/>
          <p:cNvSpPr/>
          <p:nvPr/>
        </p:nvSpPr>
        <p:spPr>
          <a:xfrm>
            <a:off x="496119" y="4058320"/>
            <a:ext cx="6322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Which level are you operating from? </a:t>
            </a:r>
            <a:r>
              <a:rPr lang="en-US" sz="11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Your brain is not your destiny. Your identity is.</a:t>
            </a:r>
            <a:endParaRPr lang="en-US" sz="1100" b="1" dirty="0"/>
          </a:p>
        </p:txBody>
      </p:sp>
      <p:pic>
        <p:nvPicPr>
          <p:cNvPr id="35" name="Picture 34" descr="Red Triangles">
            <a:extLst>
              <a:ext uri="{FF2B5EF4-FFF2-40B4-BE49-F238E27FC236}">
                <a16:creationId xmlns:a16="http://schemas.microsoft.com/office/drawing/2014/main" id="{2C23AE63-6E9C-21CE-2035-503008A15F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73" t="9691" r="16402"/>
          <a:stretch>
            <a:fillRect/>
          </a:stretch>
        </p:blipFill>
        <p:spPr>
          <a:xfrm>
            <a:off x="6492399" y="1573560"/>
            <a:ext cx="2613830" cy="2336657"/>
          </a:xfrm>
          <a:prstGeom prst="rect">
            <a:avLst/>
          </a:prstGeom>
        </p:spPr>
      </p:pic>
      <p:sp>
        <p:nvSpPr>
          <p:cNvPr id="37" name="Text 6">
            <a:extLst>
              <a:ext uri="{FF2B5EF4-FFF2-40B4-BE49-F238E27FC236}">
                <a16:creationId xmlns:a16="http://schemas.microsoft.com/office/drawing/2014/main" id="{8D01453A-889C-F10A-B041-944E318E3A56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42987"/>
            <a:ext cx="8151763" cy="424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Identity Evolution Formula</a:t>
            </a:r>
            <a:r>
              <a:rPr lang="en-US" sz="260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™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96119" y="1303139"/>
            <a:ext cx="5642372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Change your identity, and you change everything that follows.</a:t>
            </a:r>
            <a:endParaRPr lang="en-US" sz="1000" b="1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9" y="1649239"/>
            <a:ext cx="5185172" cy="194570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685680" y="3122606"/>
            <a:ext cx="782075" cy="150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Results</a:t>
            </a:r>
            <a:endParaRPr lang="en-US" sz="900" b="1" dirty="0"/>
          </a:p>
        </p:txBody>
      </p:sp>
      <p:sp>
        <p:nvSpPr>
          <p:cNvPr id="6" name="Text 3"/>
          <p:cNvSpPr/>
          <p:nvPr/>
        </p:nvSpPr>
        <p:spPr>
          <a:xfrm>
            <a:off x="3700051" y="3122606"/>
            <a:ext cx="782075" cy="150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Behaviour</a:t>
            </a:r>
            <a:endParaRPr lang="en-US" sz="900" b="1" dirty="0"/>
          </a:p>
        </p:txBody>
      </p:sp>
      <p:sp>
        <p:nvSpPr>
          <p:cNvPr id="7" name="Text 4"/>
          <p:cNvSpPr/>
          <p:nvPr/>
        </p:nvSpPr>
        <p:spPr>
          <a:xfrm>
            <a:off x="2719779" y="3122606"/>
            <a:ext cx="782075" cy="150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Emotion</a:t>
            </a:r>
            <a:endParaRPr lang="en-US" sz="900" b="1" dirty="0"/>
          </a:p>
        </p:txBody>
      </p:sp>
      <p:sp>
        <p:nvSpPr>
          <p:cNvPr id="8" name="Text 5"/>
          <p:cNvSpPr/>
          <p:nvPr/>
        </p:nvSpPr>
        <p:spPr>
          <a:xfrm>
            <a:off x="1739508" y="3122606"/>
            <a:ext cx="782075" cy="150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Perception</a:t>
            </a:r>
            <a:endParaRPr lang="en-US" sz="900" b="1" dirty="0"/>
          </a:p>
        </p:txBody>
      </p:sp>
      <p:sp>
        <p:nvSpPr>
          <p:cNvPr id="9" name="Text 6"/>
          <p:cNvSpPr/>
          <p:nvPr/>
        </p:nvSpPr>
        <p:spPr>
          <a:xfrm>
            <a:off x="737809" y="3122606"/>
            <a:ext cx="782075" cy="1506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Identity</a:t>
            </a:r>
            <a:endParaRPr lang="en-US" sz="900" b="1" dirty="0"/>
          </a:p>
        </p:txBody>
      </p:sp>
      <p:sp>
        <p:nvSpPr>
          <p:cNvPr id="10" name="Text 7"/>
          <p:cNvSpPr/>
          <p:nvPr/>
        </p:nvSpPr>
        <p:spPr>
          <a:xfrm>
            <a:off x="496119" y="3735065"/>
            <a:ext cx="5185172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Reticular Activating System (RAS) acts as the neurological gatekeeper between identity and perception — filtering reality based on who you believe yourself to be.</a:t>
            </a:r>
            <a:endParaRPr lang="en-US" sz="1000" b="1" dirty="0"/>
          </a:p>
        </p:txBody>
      </p:sp>
      <p:sp>
        <p:nvSpPr>
          <p:cNvPr id="11" name="Text 8"/>
          <p:cNvSpPr/>
          <p:nvPr/>
        </p:nvSpPr>
        <p:spPr>
          <a:xfrm>
            <a:off x="6209556" y="1306860"/>
            <a:ext cx="2443014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"A fearful identity sees threats everywhere. A legacy identity sees possibilities others cannot yet see."</a:t>
            </a:r>
            <a:endParaRPr lang="en-US" sz="1000" b="1" dirty="0"/>
          </a:p>
        </p:txBody>
      </p:sp>
      <p:sp>
        <p:nvSpPr>
          <p:cNvPr id="12" name="Shape 9"/>
          <p:cNvSpPr/>
          <p:nvPr/>
        </p:nvSpPr>
        <p:spPr>
          <a:xfrm>
            <a:off x="6010201" y="1194792"/>
            <a:ext cx="14288" cy="842070"/>
          </a:xfrm>
          <a:prstGeom prst="roundRect">
            <a:avLst>
              <a:gd name="adj" fmla="val 59998"/>
            </a:avLst>
          </a:prstGeom>
          <a:solidFill>
            <a:srgbClr val="EEE27D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3" name="Text 10"/>
          <p:cNvSpPr/>
          <p:nvPr/>
        </p:nvSpPr>
        <p:spPr>
          <a:xfrm>
            <a:off x="6010201" y="2176983"/>
            <a:ext cx="2642369" cy="10298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This is not motivation. It is neuroscience applied to leadership — the precise mechanism by which your deepest beliefs become your lived reality, your revenue, and your relationships.</a:t>
            </a:r>
            <a:endParaRPr lang="en-US" sz="1000" b="1" dirty="0"/>
          </a:p>
        </p:txBody>
      </p:sp>
      <p:sp>
        <p:nvSpPr>
          <p:cNvPr id="14" name="Shape 11"/>
          <p:cNvSpPr/>
          <p:nvPr/>
        </p:nvSpPr>
        <p:spPr>
          <a:xfrm>
            <a:off x="6010201" y="3346996"/>
            <a:ext cx="2642369" cy="908447"/>
          </a:xfrm>
          <a:prstGeom prst="roundRect">
            <a:avLst>
              <a:gd name="adj" fmla="val 2195"/>
            </a:avLst>
          </a:prstGeom>
          <a:solidFill>
            <a:srgbClr val="73563E">
              <a:alpha val="78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104" y="3544416"/>
            <a:ext cx="166092" cy="132904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442100" y="3492252"/>
            <a:ext cx="2077566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Identity is not what you say. It is what your nervous system believes to be true about you.</a:t>
            </a:r>
            <a:endParaRPr lang="en-US" sz="1000" b="1" dirty="0"/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D648742B-8EB9-E5CA-BFCF-AB53D1D2D6D3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421407"/>
            <a:ext cx="5865763" cy="4318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ALARM</a:t>
            </a:r>
            <a:r>
              <a:rPr lang="en-US" sz="2650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®</a:t>
            </a:r>
            <a:r>
              <a:rPr lang="en-US" sz="2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Framework</a:t>
            </a:r>
            <a:endParaRPr lang="en-US" sz="2650" dirty="0"/>
          </a:p>
        </p:txBody>
      </p:sp>
      <p:sp>
        <p:nvSpPr>
          <p:cNvPr id="4" name="Text 1"/>
          <p:cNvSpPr/>
          <p:nvPr/>
        </p:nvSpPr>
        <p:spPr>
          <a:xfrm>
            <a:off x="496119" y="904726"/>
            <a:ext cx="5865763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From Reaction to Conscious Leadership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496119" y="1309018"/>
            <a:ext cx="1869430" cy="405333"/>
          </a:xfrm>
          <a:prstGeom prst="roundRect">
            <a:avLst>
              <a:gd name="adj" fmla="val 480039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29482" y="1410295"/>
            <a:ext cx="202629" cy="20262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31180" y="1843088"/>
            <a:ext cx="159930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 — Acknowledge</a:t>
            </a:r>
            <a:endParaRPr lang="en-US" sz="1300" b="1" dirty="0"/>
          </a:p>
        </p:txBody>
      </p:sp>
      <p:sp>
        <p:nvSpPr>
          <p:cNvPr id="8" name="Text 4"/>
          <p:cNvSpPr/>
          <p:nvPr/>
        </p:nvSpPr>
        <p:spPr>
          <a:xfrm>
            <a:off x="631180" y="2131442"/>
            <a:ext cx="159930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Face the truth. No blame, no denial.</a:t>
            </a:r>
            <a:endParaRPr lang="en-US" sz="1050" b="1" dirty="0"/>
          </a:p>
        </p:txBody>
      </p:sp>
      <p:sp>
        <p:nvSpPr>
          <p:cNvPr id="9" name="Shape 5"/>
          <p:cNvSpPr/>
          <p:nvPr/>
        </p:nvSpPr>
        <p:spPr>
          <a:xfrm>
            <a:off x="2494285" y="1309018"/>
            <a:ext cx="1869430" cy="405333"/>
          </a:xfrm>
          <a:prstGeom prst="roundRect">
            <a:avLst>
              <a:gd name="adj" fmla="val 480039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7648" y="1410295"/>
            <a:ext cx="202629" cy="20262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2629346" y="1843088"/>
            <a:ext cx="159930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 — Locate</a:t>
            </a:r>
            <a:endParaRPr lang="en-US" sz="1300" b="1" dirty="0"/>
          </a:p>
        </p:txBody>
      </p:sp>
      <p:sp>
        <p:nvSpPr>
          <p:cNvPr id="12" name="Text 7"/>
          <p:cNvSpPr/>
          <p:nvPr/>
        </p:nvSpPr>
        <p:spPr>
          <a:xfrm>
            <a:off x="2629346" y="2131442"/>
            <a:ext cx="159930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Find the repeating pattern.</a:t>
            </a:r>
            <a:endParaRPr lang="en-US" sz="1050" b="1" dirty="0"/>
          </a:p>
        </p:txBody>
      </p:sp>
      <p:sp>
        <p:nvSpPr>
          <p:cNvPr id="13" name="Shape 8"/>
          <p:cNvSpPr/>
          <p:nvPr/>
        </p:nvSpPr>
        <p:spPr>
          <a:xfrm>
            <a:off x="4492451" y="1309018"/>
            <a:ext cx="1869430" cy="405333"/>
          </a:xfrm>
          <a:prstGeom prst="roundRect">
            <a:avLst>
              <a:gd name="adj" fmla="val 480039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25814" y="1410295"/>
            <a:ext cx="202629" cy="202629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4627513" y="1843088"/>
            <a:ext cx="159930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 — Awaken</a:t>
            </a:r>
            <a:endParaRPr lang="en-US" sz="1300" b="1" dirty="0"/>
          </a:p>
        </p:txBody>
      </p:sp>
      <p:sp>
        <p:nvSpPr>
          <p:cNvPr id="16" name="Text 10"/>
          <p:cNvSpPr/>
          <p:nvPr/>
        </p:nvSpPr>
        <p:spPr>
          <a:xfrm>
            <a:off x="4627513" y="2131442"/>
            <a:ext cx="159930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Identify the belief driving it.</a:t>
            </a:r>
            <a:endParaRPr lang="en-US" sz="1050" b="1" dirty="0"/>
          </a:p>
        </p:txBody>
      </p:sp>
      <p:sp>
        <p:nvSpPr>
          <p:cNvPr id="17" name="Shape 11"/>
          <p:cNvSpPr/>
          <p:nvPr/>
        </p:nvSpPr>
        <p:spPr>
          <a:xfrm>
            <a:off x="496119" y="2817465"/>
            <a:ext cx="1869430" cy="405333"/>
          </a:xfrm>
          <a:prstGeom prst="roundRect">
            <a:avLst>
              <a:gd name="adj" fmla="val 480039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9482" y="2918743"/>
            <a:ext cx="202629" cy="202629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631180" y="3351535"/>
            <a:ext cx="159930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 — Reframe</a:t>
            </a:r>
            <a:endParaRPr lang="en-US" sz="1300" b="1" dirty="0"/>
          </a:p>
        </p:txBody>
      </p:sp>
      <p:sp>
        <p:nvSpPr>
          <p:cNvPr id="20" name="Text 13"/>
          <p:cNvSpPr/>
          <p:nvPr/>
        </p:nvSpPr>
        <p:spPr>
          <a:xfrm>
            <a:off x="631180" y="3639889"/>
            <a:ext cx="159930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Extract the lesson, not the shame.</a:t>
            </a:r>
            <a:endParaRPr lang="en-US" sz="1050" b="1" dirty="0"/>
          </a:p>
        </p:txBody>
      </p:sp>
      <p:sp>
        <p:nvSpPr>
          <p:cNvPr id="21" name="Shape 14"/>
          <p:cNvSpPr/>
          <p:nvPr/>
        </p:nvSpPr>
        <p:spPr>
          <a:xfrm>
            <a:off x="2494285" y="2817465"/>
            <a:ext cx="1869430" cy="405333"/>
          </a:xfrm>
          <a:prstGeom prst="roundRect">
            <a:avLst>
              <a:gd name="adj" fmla="val 480039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27648" y="2918743"/>
            <a:ext cx="202629" cy="202629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2629346" y="3351535"/>
            <a:ext cx="159930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M — Mobilise</a:t>
            </a:r>
            <a:endParaRPr lang="en-US" sz="1300" b="1" dirty="0"/>
          </a:p>
        </p:txBody>
      </p:sp>
      <p:sp>
        <p:nvSpPr>
          <p:cNvPr id="24" name="Text 16"/>
          <p:cNvSpPr/>
          <p:nvPr/>
        </p:nvSpPr>
        <p:spPr>
          <a:xfrm>
            <a:off x="2629346" y="3639889"/>
            <a:ext cx="1734369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Take aligned action. Become who you must be.</a:t>
            </a:r>
            <a:endParaRPr lang="en-US" sz="1050" b="1" dirty="0"/>
          </a:p>
        </p:txBody>
      </p:sp>
      <p:pic>
        <p:nvPicPr>
          <p:cNvPr id="29" name="Picture 28" descr="Alarm clock on a blue table with a pink wall">
            <a:extLst>
              <a:ext uri="{FF2B5EF4-FFF2-40B4-BE49-F238E27FC236}">
                <a16:creationId xmlns:a16="http://schemas.microsoft.com/office/drawing/2014/main" id="{EF276A1C-C3D4-8AAB-0545-A4DAFEDC7E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347" t="24417" r="54455" b="10323"/>
          <a:stretch>
            <a:fillRect/>
          </a:stretch>
        </p:blipFill>
        <p:spPr>
          <a:xfrm>
            <a:off x="6361806" y="1168242"/>
            <a:ext cx="2480876" cy="3356658"/>
          </a:xfrm>
          <a:prstGeom prst="rect">
            <a:avLst/>
          </a:prstGeom>
        </p:spPr>
      </p:pic>
      <p:sp>
        <p:nvSpPr>
          <p:cNvPr id="31" name="Text 6">
            <a:extLst>
              <a:ext uri="{FF2B5EF4-FFF2-40B4-BE49-F238E27FC236}">
                <a16:creationId xmlns:a16="http://schemas.microsoft.com/office/drawing/2014/main" id="{DECC4976-C961-8761-4FD8-97CB967CA4F2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518443"/>
            <a:ext cx="7237363" cy="8954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7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12-Step Growth Accelerator Method®— One Transformation</a:t>
            </a:r>
            <a:endParaRPr lang="en-US" sz="275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6354417-DE5C-6B0A-C251-BDBCD834D09D}"/>
              </a:ext>
            </a:extLst>
          </p:cNvPr>
          <p:cNvGrpSpPr/>
          <p:nvPr/>
        </p:nvGrpSpPr>
        <p:grpSpPr>
          <a:xfrm>
            <a:off x="722323" y="1929741"/>
            <a:ext cx="7699352" cy="2070579"/>
            <a:chOff x="675977" y="1795686"/>
            <a:chExt cx="7699352" cy="2070579"/>
          </a:xfrm>
        </p:grpSpPr>
        <p:pic>
          <p:nvPicPr>
            <p:cNvPr id="4" name="Image 1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5977" y="1814736"/>
              <a:ext cx="1653332" cy="481013"/>
            </a:xfrm>
            <a:prstGeom prst="rect">
              <a:avLst/>
            </a:prstGeom>
          </p:spPr>
        </p:pic>
        <p:sp>
          <p:nvSpPr>
            <p:cNvPr id="5" name="Text 1"/>
            <p:cNvSpPr/>
            <p:nvPr/>
          </p:nvSpPr>
          <p:spPr>
            <a:xfrm>
              <a:off x="874885" y="1833786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Define Personal Philosophy</a:t>
              </a:r>
              <a:endParaRPr lang="en-US" sz="1350" dirty="0"/>
            </a:p>
          </p:txBody>
        </p:sp>
        <p:pic>
          <p:nvPicPr>
            <p:cNvPr id="6" name="Image 2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94026" y="1795686"/>
              <a:ext cx="1653332" cy="481013"/>
            </a:xfrm>
            <a:prstGeom prst="rect">
              <a:avLst/>
            </a:prstGeom>
          </p:spPr>
        </p:pic>
        <p:sp>
          <p:nvSpPr>
            <p:cNvPr id="7" name="Text 2"/>
            <p:cNvSpPr/>
            <p:nvPr/>
          </p:nvSpPr>
          <p:spPr>
            <a:xfrm>
              <a:off x="2792935" y="1814736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Know the End in Mind</a:t>
              </a:r>
              <a:endParaRPr lang="en-US" sz="1350" dirty="0"/>
            </a:p>
          </p:txBody>
        </p:sp>
        <p:pic>
          <p:nvPicPr>
            <p:cNvPr id="8" name="Image 3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5977" y="2541166"/>
              <a:ext cx="1759920" cy="461963"/>
            </a:xfrm>
            <a:prstGeom prst="rect">
              <a:avLst/>
            </a:prstGeom>
          </p:spPr>
        </p:pic>
        <p:sp>
          <p:nvSpPr>
            <p:cNvPr id="9" name="Text 3"/>
            <p:cNvSpPr/>
            <p:nvPr/>
          </p:nvSpPr>
          <p:spPr>
            <a:xfrm>
              <a:off x="874885" y="2560216"/>
              <a:ext cx="1612553" cy="42386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 lnSpcReduction="10000"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Know the Pain. Teach the Solution.</a:t>
              </a:r>
              <a:endParaRPr lang="en-US" sz="1350" dirty="0"/>
            </a:p>
          </p:txBody>
        </p:sp>
        <p:pic>
          <p:nvPicPr>
            <p:cNvPr id="10" name="Image 4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94026" y="2522117"/>
              <a:ext cx="1653332" cy="442914"/>
            </a:xfrm>
            <a:prstGeom prst="rect">
              <a:avLst/>
            </a:prstGeom>
          </p:spPr>
        </p:pic>
        <p:sp>
          <p:nvSpPr>
            <p:cNvPr id="11" name="Text 4"/>
            <p:cNvSpPr/>
            <p:nvPr/>
          </p:nvSpPr>
          <p:spPr>
            <a:xfrm>
              <a:off x="2792935" y="2541166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Publish Your Ideas</a:t>
              </a:r>
              <a:endParaRPr lang="en-US" sz="1350" dirty="0"/>
            </a:p>
          </p:txBody>
        </p:sp>
        <p:pic>
          <p:nvPicPr>
            <p:cNvPr id="12" name="Image 5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5977" y="3248545"/>
              <a:ext cx="1653332" cy="481013"/>
            </a:xfrm>
            <a:prstGeom prst="rect">
              <a:avLst/>
            </a:prstGeom>
          </p:spPr>
        </p:pic>
        <p:sp>
          <p:nvSpPr>
            <p:cNvPr id="13" name="Text 5"/>
            <p:cNvSpPr/>
            <p:nvPr/>
          </p:nvSpPr>
          <p:spPr>
            <a:xfrm>
              <a:off x="900656" y="3286645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Create Product Eco-System</a:t>
              </a:r>
              <a:endParaRPr lang="en-US" sz="1350" dirty="0"/>
            </a:p>
          </p:txBody>
        </p:sp>
        <p:pic>
          <p:nvPicPr>
            <p:cNvPr id="14" name="Image 6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74168" y="3278941"/>
              <a:ext cx="1653332" cy="481013"/>
            </a:xfrm>
            <a:prstGeom prst="rect">
              <a:avLst/>
            </a:prstGeom>
          </p:spPr>
        </p:pic>
        <p:sp>
          <p:nvSpPr>
            <p:cNvPr id="15" name="Text 6"/>
            <p:cNvSpPr/>
            <p:nvPr/>
          </p:nvSpPr>
          <p:spPr>
            <a:xfrm>
              <a:off x="2792934" y="3286644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Grow Your Profile</a:t>
              </a:r>
              <a:endParaRPr lang="en-US" sz="1350" dirty="0"/>
            </a:p>
          </p:txBody>
        </p:sp>
        <p:pic>
          <p:nvPicPr>
            <p:cNvPr id="16" name="Image 7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12075" y="1795687"/>
              <a:ext cx="1653332" cy="461962"/>
            </a:xfrm>
            <a:prstGeom prst="rect">
              <a:avLst/>
            </a:prstGeom>
          </p:spPr>
        </p:pic>
        <p:sp>
          <p:nvSpPr>
            <p:cNvPr id="17" name="Text 7"/>
            <p:cNvSpPr/>
            <p:nvPr/>
          </p:nvSpPr>
          <p:spPr>
            <a:xfrm>
              <a:off x="4710984" y="1824120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Learn the Art of Pitching</a:t>
              </a:r>
              <a:endParaRPr lang="en-US" sz="1350" dirty="0"/>
            </a:p>
          </p:txBody>
        </p:sp>
        <p:pic>
          <p:nvPicPr>
            <p:cNvPr id="18" name="Image 8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90408" y="1795687"/>
              <a:ext cx="1653332" cy="461962"/>
            </a:xfrm>
            <a:prstGeom prst="rect">
              <a:avLst/>
            </a:prstGeom>
          </p:spPr>
        </p:pic>
        <p:sp>
          <p:nvSpPr>
            <p:cNvPr id="19" name="Text 8"/>
            <p:cNvSpPr/>
            <p:nvPr/>
          </p:nvSpPr>
          <p:spPr>
            <a:xfrm>
              <a:off x="6589317" y="1814736"/>
              <a:ext cx="1786012" cy="66436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Establish Values Aligned Partnerships</a:t>
              </a:r>
              <a:endParaRPr lang="en-US" sz="1350" dirty="0"/>
            </a:p>
          </p:txBody>
        </p:sp>
        <p:pic>
          <p:nvPicPr>
            <p:cNvPr id="20" name="Image 9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12075" y="2571420"/>
              <a:ext cx="1653332" cy="442913"/>
            </a:xfrm>
            <a:prstGeom prst="rect">
              <a:avLst/>
            </a:prstGeom>
          </p:spPr>
        </p:pic>
        <p:sp>
          <p:nvSpPr>
            <p:cNvPr id="21" name="Text 9"/>
            <p:cNvSpPr/>
            <p:nvPr/>
          </p:nvSpPr>
          <p:spPr>
            <a:xfrm>
              <a:off x="4710984" y="2624675"/>
              <a:ext cx="1505964" cy="4182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 lnSpcReduction="10000"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Build a Prosperity Mindset</a:t>
              </a:r>
              <a:endParaRPr lang="en-US" sz="1350" dirty="0"/>
            </a:p>
          </p:txBody>
        </p:sp>
        <p:pic>
          <p:nvPicPr>
            <p:cNvPr id="22" name="Image 10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15857" y="2625048"/>
              <a:ext cx="1653332" cy="448486"/>
            </a:xfrm>
            <a:prstGeom prst="rect">
              <a:avLst/>
            </a:prstGeom>
          </p:spPr>
        </p:pic>
        <p:sp>
          <p:nvSpPr>
            <p:cNvPr id="23" name="Text 10"/>
            <p:cNvSpPr/>
            <p:nvPr/>
          </p:nvSpPr>
          <p:spPr>
            <a:xfrm>
              <a:off x="6589316" y="2599994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Master the Art of Selling</a:t>
              </a:r>
              <a:endParaRPr lang="en-US" sz="1350" dirty="0"/>
            </a:p>
          </p:txBody>
        </p:sp>
        <p:pic>
          <p:nvPicPr>
            <p:cNvPr id="24" name="Image 11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512075" y="3312068"/>
              <a:ext cx="1653332" cy="481013"/>
            </a:xfrm>
            <a:prstGeom prst="rect">
              <a:avLst/>
            </a:prstGeom>
          </p:spPr>
        </p:pic>
        <p:sp>
          <p:nvSpPr>
            <p:cNvPr id="25" name="Text 11"/>
            <p:cNvSpPr/>
            <p:nvPr/>
          </p:nvSpPr>
          <p:spPr>
            <a:xfrm>
              <a:off x="4710983" y="3317041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Invest in Publicity</a:t>
              </a:r>
              <a:endParaRPr lang="en-US" sz="1350" dirty="0"/>
            </a:p>
          </p:txBody>
        </p:sp>
        <p:pic>
          <p:nvPicPr>
            <p:cNvPr id="26" name="Image 12" descr="preencoded.png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90408" y="3385252"/>
              <a:ext cx="1653332" cy="481013"/>
            </a:xfrm>
            <a:prstGeom prst="rect">
              <a:avLst/>
            </a:prstGeom>
          </p:spPr>
        </p:pic>
        <p:sp>
          <p:nvSpPr>
            <p:cNvPr id="27" name="Text 12"/>
            <p:cNvSpPr/>
            <p:nvPr/>
          </p:nvSpPr>
          <p:spPr>
            <a:xfrm>
              <a:off x="6614766" y="3350168"/>
              <a:ext cx="1454423" cy="44291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350" dirty="0">
                  <a:solidFill>
                    <a:srgbClr val="CFCBBF"/>
                  </a:solidFill>
                  <a:latin typeface="Prata" pitchFamily="34" charset="0"/>
                  <a:ea typeface="Prata" pitchFamily="34" charset="-122"/>
                  <a:cs typeface="Prata" pitchFamily="34" charset="-120"/>
                </a:rPr>
                <a:t>Thrive with Philanthropy</a:t>
              </a:r>
              <a:endParaRPr lang="en-US" sz="1350" dirty="0"/>
            </a:p>
          </p:txBody>
        </p:sp>
      </p:grpSp>
      <p:sp>
        <p:nvSpPr>
          <p:cNvPr id="30" name="Text 6">
            <a:extLst>
              <a:ext uri="{FF2B5EF4-FFF2-40B4-BE49-F238E27FC236}">
                <a16:creationId xmlns:a16="http://schemas.microsoft.com/office/drawing/2014/main" id="{437D2DDF-4133-59F5-C712-BA73EA06D20E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640035"/>
            <a:ext cx="5865763" cy="8859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What High-Value Leadership Actually Looks Like</a:t>
            </a:r>
            <a:endParaRPr lang="en-US" sz="2750" dirty="0"/>
          </a:p>
        </p:txBody>
      </p:sp>
      <p:sp>
        <p:nvSpPr>
          <p:cNvPr id="4" name="Shape 1"/>
          <p:cNvSpPr/>
          <p:nvPr/>
        </p:nvSpPr>
        <p:spPr>
          <a:xfrm>
            <a:off x="496119" y="1738610"/>
            <a:ext cx="1860724" cy="1718742"/>
          </a:xfrm>
          <a:prstGeom prst="roundRect">
            <a:avLst>
              <a:gd name="adj" fmla="val 1237"/>
            </a:avLst>
          </a:prstGeom>
          <a:blipFill dpi="0" rotWithShape="1">
            <a:blip r:embed="rId3">
              <a:alphaModFix amt="30000"/>
            </a:blip>
            <a:srcRect/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5" name="Text 2"/>
          <p:cNvSpPr/>
          <p:nvPr/>
        </p:nvSpPr>
        <p:spPr>
          <a:xfrm>
            <a:off x="637877" y="1880369"/>
            <a:ext cx="1577206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Strength with Empathy</a:t>
            </a:r>
            <a:endParaRPr lang="en-US" sz="1350" b="1" dirty="0"/>
          </a:p>
        </p:txBody>
      </p:sp>
      <p:sp>
        <p:nvSpPr>
          <p:cNvPr id="6" name="Text 3"/>
          <p:cNvSpPr/>
          <p:nvPr/>
        </p:nvSpPr>
        <p:spPr>
          <a:xfrm>
            <a:off x="637877" y="2408337"/>
            <a:ext cx="15772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Power with responsibility. Confidence with humility.</a:t>
            </a:r>
            <a:endParaRPr lang="en-US" sz="1100" b="1" dirty="0"/>
          </a:p>
        </p:txBody>
      </p:sp>
      <p:sp>
        <p:nvSpPr>
          <p:cNvPr id="7" name="Shape 4"/>
          <p:cNvSpPr/>
          <p:nvPr/>
        </p:nvSpPr>
        <p:spPr>
          <a:xfrm>
            <a:off x="2498601" y="1738610"/>
            <a:ext cx="1860724" cy="1718742"/>
          </a:xfrm>
          <a:prstGeom prst="roundRect">
            <a:avLst>
              <a:gd name="adj" fmla="val 1237"/>
            </a:avLst>
          </a:prstGeom>
          <a:blipFill>
            <a:blip r:embed="rId3">
              <a:alphaModFix amt="30000"/>
            </a:blip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2640360" y="1880369"/>
            <a:ext cx="1577206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Ambition with Purpose</a:t>
            </a:r>
            <a:endParaRPr lang="en-US" sz="1350" b="1" dirty="0"/>
          </a:p>
        </p:txBody>
      </p:sp>
      <p:sp>
        <p:nvSpPr>
          <p:cNvPr id="9" name="Text 6"/>
          <p:cNvSpPr/>
          <p:nvPr/>
        </p:nvSpPr>
        <p:spPr>
          <a:xfrm>
            <a:off x="2640360" y="2408337"/>
            <a:ext cx="15772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Values-driven life, clear vision. Success measured by significance.</a:t>
            </a:r>
            <a:endParaRPr lang="en-US" sz="1100" b="1" dirty="0"/>
          </a:p>
        </p:txBody>
      </p:sp>
      <p:sp>
        <p:nvSpPr>
          <p:cNvPr id="10" name="Shape 7"/>
          <p:cNvSpPr/>
          <p:nvPr/>
        </p:nvSpPr>
        <p:spPr>
          <a:xfrm>
            <a:off x="4501083" y="1738610"/>
            <a:ext cx="1860798" cy="1718742"/>
          </a:xfrm>
          <a:prstGeom prst="roundRect">
            <a:avLst>
              <a:gd name="adj" fmla="val 1237"/>
            </a:avLst>
          </a:prstGeom>
          <a:blipFill>
            <a:blip r:embed="rId3">
              <a:alphaModFix amt="30000"/>
            </a:blip>
            <a:stretch>
              <a:fillRect/>
            </a:stretch>
          </a:blip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642842" y="1880369"/>
            <a:ext cx="1577280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Discipline with Emotional Intelligence</a:t>
            </a:r>
            <a:endParaRPr lang="en-US" sz="1350" b="1" dirty="0"/>
          </a:p>
        </p:txBody>
      </p:sp>
      <p:sp>
        <p:nvSpPr>
          <p:cNvPr id="12" name="Text 9"/>
          <p:cNvSpPr/>
          <p:nvPr/>
        </p:nvSpPr>
        <p:spPr>
          <a:xfrm>
            <a:off x="4642842" y="2629793"/>
            <a:ext cx="1577280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Master yourself before leading others.</a:t>
            </a:r>
            <a:endParaRPr lang="en-US" sz="1100" b="1" dirty="0"/>
          </a:p>
        </p:txBody>
      </p:sp>
      <p:sp>
        <p:nvSpPr>
          <p:cNvPr id="13" name="Text 10"/>
          <p:cNvSpPr/>
          <p:nvPr/>
        </p:nvSpPr>
        <p:spPr>
          <a:xfrm>
            <a:off x="708720" y="3776290"/>
            <a:ext cx="6110362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"A man who leads from ego creates fear. A man who leads from wisdom creates trust."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96119" y="3616821"/>
            <a:ext cx="19050" cy="545753"/>
          </a:xfrm>
          <a:prstGeom prst="roundRect">
            <a:avLst>
              <a:gd name="adj" fmla="val 60000"/>
            </a:avLst>
          </a:prstGeom>
          <a:solidFill>
            <a:srgbClr val="EEE27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6">
            <a:extLst>
              <a:ext uri="{FF2B5EF4-FFF2-40B4-BE49-F238E27FC236}">
                <a16:creationId xmlns:a16="http://schemas.microsoft.com/office/drawing/2014/main" id="{D1A13F82-820A-BD52-A72C-E53AC8D565FB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E59E354-30F1-B17F-75B0-003AB388A9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886" t="14462" r="27405" b="8860"/>
          <a:stretch>
            <a:fillRect/>
          </a:stretch>
        </p:blipFill>
        <p:spPr>
          <a:xfrm>
            <a:off x="5533131" y="884655"/>
            <a:ext cx="3585911" cy="361881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63625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Transformation in Action: Real Results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390129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Patterns repeated across industries, roles, and cultures — the architecture of change is universal.</a:t>
            </a:r>
            <a:endParaRPr lang="en-US" sz="1100" b="1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118" y="1696678"/>
            <a:ext cx="1124905" cy="69517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96119" y="2471589"/>
            <a:ext cx="190500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Entrepreneur</a:t>
            </a:r>
            <a:endParaRPr lang="en-US" sz="1350" b="1" dirty="0"/>
          </a:p>
        </p:txBody>
      </p:sp>
      <p:sp>
        <p:nvSpPr>
          <p:cNvPr id="6" name="Text 3"/>
          <p:cNvSpPr/>
          <p:nvPr/>
        </p:nvSpPr>
        <p:spPr>
          <a:xfrm>
            <a:off x="496119" y="2778100"/>
            <a:ext cx="1905000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Plateaued revenue, decision fatigue, burnout → Rebuilt business ecosystem, restored clarity, scaled without constant personal presence.</a:t>
            </a:r>
            <a:endParaRPr lang="en-US" sz="1100" b="1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298" y="1696678"/>
            <a:ext cx="1124905" cy="69517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578298" y="2471589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CEO</a:t>
            </a:r>
            <a:endParaRPr lang="en-US" sz="1350" b="1" dirty="0"/>
          </a:p>
        </p:txBody>
      </p:sp>
      <p:sp>
        <p:nvSpPr>
          <p:cNvPr id="9" name="Text 5"/>
          <p:cNvSpPr/>
          <p:nvPr/>
        </p:nvSpPr>
        <p:spPr>
          <a:xfrm>
            <a:off x="2578298" y="2778100"/>
            <a:ext cx="1905074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External success, internal misalignment, relational drift → Recalibrated identity, restored leadership effectiveness, rebuilt family connection.</a:t>
            </a:r>
            <a:endParaRPr lang="en-US" sz="1100" b="1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553" y="1696678"/>
            <a:ext cx="1124904" cy="69517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660553" y="2471589"/>
            <a:ext cx="1905074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Couple</a:t>
            </a:r>
            <a:endParaRPr lang="en-US" sz="1350" b="1" dirty="0"/>
          </a:p>
        </p:txBody>
      </p:sp>
      <p:sp>
        <p:nvSpPr>
          <p:cNvPr id="12" name="Text 7"/>
          <p:cNvSpPr/>
          <p:nvPr/>
        </p:nvSpPr>
        <p:spPr>
          <a:xfrm>
            <a:off x="4660553" y="2778100"/>
            <a:ext cx="1905074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Communication breakdown, intimacy loss, conflict → Renewed connection, values alignment, and a sustainable partnership by design.</a:t>
            </a:r>
            <a:endParaRPr lang="en-US" sz="1100" b="1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806" y="1693898"/>
            <a:ext cx="1129401" cy="69795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742807" y="2471589"/>
            <a:ext cx="1905074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Author &amp; Thought Leader</a:t>
            </a:r>
            <a:endParaRPr lang="en-US" sz="1350" b="1" dirty="0"/>
          </a:p>
        </p:txBody>
      </p:sp>
      <p:sp>
        <p:nvSpPr>
          <p:cNvPr id="15" name="Text 9"/>
          <p:cNvSpPr/>
          <p:nvPr/>
        </p:nvSpPr>
        <p:spPr>
          <a:xfrm>
            <a:off x="6742807" y="2999556"/>
            <a:ext cx="1905074" cy="1134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Invisible expertise, no platform → Published authority, profitable brand, global influence and recognition.</a:t>
            </a:r>
            <a:endParaRPr lang="en-US" sz="1100" b="1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C0D70DCC-0DCC-E52B-7903-412B78007F60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03175"/>
            <a:ext cx="8151763" cy="844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Transformation Path: Choose Your Entry Point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6119" y="1440954"/>
            <a:ext cx="8608963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Every entry point leads to the same destination — the next version of you.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698748" y="2742754"/>
            <a:ext cx="1324645" cy="135062"/>
          </a:xfrm>
          <a:prstGeom prst="roundRect">
            <a:avLst>
              <a:gd name="adj" fmla="val 1500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5" name="Shape 3"/>
          <p:cNvSpPr/>
          <p:nvPr/>
        </p:nvSpPr>
        <p:spPr>
          <a:xfrm>
            <a:off x="496119" y="2607580"/>
            <a:ext cx="405333" cy="405333"/>
          </a:xfrm>
          <a:prstGeom prst="ellipse">
            <a:avLst/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7471" y="2708932"/>
            <a:ext cx="202629" cy="202629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31180" y="3141687"/>
            <a:ext cx="1257226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u="sng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Books</a:t>
            </a:r>
            <a:endParaRPr lang="en-US" sz="1300" b="1" dirty="0"/>
          </a:p>
        </p:txBody>
      </p:sp>
      <p:sp>
        <p:nvSpPr>
          <p:cNvPr id="8" name="Text 5"/>
          <p:cNvSpPr/>
          <p:nvPr/>
        </p:nvSpPr>
        <p:spPr>
          <a:xfrm>
            <a:off x="631180" y="3430042"/>
            <a:ext cx="1257226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Foundational frameworks. Self-directed transformation.</a:t>
            </a:r>
            <a:endParaRPr lang="en-US" sz="1050" b="1" dirty="0"/>
          </a:p>
        </p:txBody>
      </p:sp>
      <p:sp>
        <p:nvSpPr>
          <p:cNvPr id="9" name="Shape 6"/>
          <p:cNvSpPr/>
          <p:nvPr/>
        </p:nvSpPr>
        <p:spPr>
          <a:xfrm>
            <a:off x="2354833" y="2540124"/>
            <a:ext cx="1324645" cy="135062"/>
          </a:xfrm>
          <a:prstGeom prst="roundRect">
            <a:avLst>
              <a:gd name="adj" fmla="val 1500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0" name="Shape 7"/>
          <p:cNvSpPr/>
          <p:nvPr/>
        </p:nvSpPr>
        <p:spPr>
          <a:xfrm>
            <a:off x="2152204" y="2404951"/>
            <a:ext cx="405333" cy="405333"/>
          </a:xfrm>
          <a:prstGeom prst="ellipse">
            <a:avLst/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53555" y="2506303"/>
            <a:ext cx="202629" cy="202629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287265" y="2939058"/>
            <a:ext cx="1257226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Udemy Courses</a:t>
            </a:r>
            <a:endParaRPr lang="en-US" sz="1300" b="1" dirty="0"/>
          </a:p>
        </p:txBody>
      </p:sp>
      <p:sp>
        <p:nvSpPr>
          <p:cNvPr id="13" name="Text 9"/>
          <p:cNvSpPr/>
          <p:nvPr/>
        </p:nvSpPr>
        <p:spPr>
          <a:xfrm>
            <a:off x="2287265" y="3438525"/>
            <a:ext cx="1257226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Structured learning. Immediately applicable.</a:t>
            </a:r>
            <a:endParaRPr lang="en-US" sz="1050" b="1" dirty="0"/>
          </a:p>
        </p:txBody>
      </p:sp>
      <p:sp>
        <p:nvSpPr>
          <p:cNvPr id="14" name="Shape 10"/>
          <p:cNvSpPr/>
          <p:nvPr/>
        </p:nvSpPr>
        <p:spPr>
          <a:xfrm>
            <a:off x="4010918" y="2337420"/>
            <a:ext cx="1324645" cy="135062"/>
          </a:xfrm>
          <a:prstGeom prst="roundRect">
            <a:avLst>
              <a:gd name="adj" fmla="val 1500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5" name="Shape 11"/>
          <p:cNvSpPr/>
          <p:nvPr/>
        </p:nvSpPr>
        <p:spPr>
          <a:xfrm>
            <a:off x="3808288" y="2202247"/>
            <a:ext cx="405333" cy="405333"/>
          </a:xfrm>
          <a:prstGeom prst="ellipse">
            <a:avLst/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09640" y="2303599"/>
            <a:ext cx="202629" cy="202629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943350" y="2736354"/>
            <a:ext cx="1257226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Group &amp; Specialist Programmes</a:t>
            </a:r>
            <a:endParaRPr lang="en-US" sz="1300" b="1" dirty="0"/>
          </a:p>
        </p:txBody>
      </p:sp>
      <p:sp>
        <p:nvSpPr>
          <p:cNvPr id="18" name="Text 13"/>
          <p:cNvSpPr/>
          <p:nvPr/>
        </p:nvSpPr>
        <p:spPr>
          <a:xfrm>
            <a:off x="3943350" y="3446934"/>
            <a:ext cx="1257226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Human Potential, Author Growth, Relationship Renaissance.</a:t>
            </a:r>
            <a:endParaRPr lang="en-US" sz="1050" b="1" dirty="0"/>
          </a:p>
        </p:txBody>
      </p:sp>
      <p:sp>
        <p:nvSpPr>
          <p:cNvPr id="19" name="Shape 14"/>
          <p:cNvSpPr/>
          <p:nvPr/>
        </p:nvSpPr>
        <p:spPr>
          <a:xfrm>
            <a:off x="5667003" y="2134716"/>
            <a:ext cx="1324645" cy="135062"/>
          </a:xfrm>
          <a:prstGeom prst="roundRect">
            <a:avLst>
              <a:gd name="adj" fmla="val 1500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20" name="Shape 15"/>
          <p:cNvSpPr/>
          <p:nvPr/>
        </p:nvSpPr>
        <p:spPr>
          <a:xfrm>
            <a:off x="5464373" y="1999543"/>
            <a:ext cx="405333" cy="405333"/>
          </a:xfrm>
          <a:prstGeom prst="ellipse">
            <a:avLst/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565725" y="2100895"/>
            <a:ext cx="202629" cy="202629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599435" y="2533650"/>
            <a:ext cx="1257226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Immersive 5-Day Training</a:t>
            </a:r>
            <a:endParaRPr lang="en-US" sz="1300" b="1" dirty="0"/>
          </a:p>
        </p:txBody>
      </p:sp>
      <p:sp>
        <p:nvSpPr>
          <p:cNvPr id="23" name="Text 17"/>
          <p:cNvSpPr/>
          <p:nvPr/>
        </p:nvSpPr>
        <p:spPr>
          <a:xfrm>
            <a:off x="5599435" y="3033118"/>
            <a:ext cx="1324645" cy="7854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ct val="130000"/>
              </a:lnSpc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</a:rPr>
              <a:t>Years of insight compressed into five transformational days.</a:t>
            </a:r>
          </a:p>
        </p:txBody>
      </p:sp>
      <p:sp>
        <p:nvSpPr>
          <p:cNvPr id="24" name="Shape 18"/>
          <p:cNvSpPr/>
          <p:nvPr/>
        </p:nvSpPr>
        <p:spPr>
          <a:xfrm>
            <a:off x="7323088" y="1932087"/>
            <a:ext cx="1324645" cy="135062"/>
          </a:xfrm>
          <a:prstGeom prst="roundRect">
            <a:avLst>
              <a:gd name="adj" fmla="val 15007"/>
            </a:avLst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25" name="Shape 19"/>
          <p:cNvSpPr/>
          <p:nvPr/>
        </p:nvSpPr>
        <p:spPr>
          <a:xfrm>
            <a:off x="7120458" y="1796914"/>
            <a:ext cx="405333" cy="405333"/>
          </a:xfrm>
          <a:prstGeom prst="ellipse">
            <a:avLst/>
          </a:prstGeom>
          <a:solidFill>
            <a:srgbClr val="3A3B3C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1810" y="1898266"/>
            <a:ext cx="202629" cy="202629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255520" y="2331021"/>
            <a:ext cx="1257226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1300" b="1" dirty="0">
                <a:solidFill>
                  <a:srgbClr val="EEE27D"/>
                </a:solidFill>
                <a:latin typeface="Prata" pitchFamily="34" charset="0"/>
              </a:rPr>
              <a:t>Private &amp; VIP Advisory</a:t>
            </a:r>
          </a:p>
        </p:txBody>
      </p:sp>
      <p:sp>
        <p:nvSpPr>
          <p:cNvPr id="28" name="Text 21"/>
          <p:cNvSpPr/>
          <p:nvPr/>
        </p:nvSpPr>
        <p:spPr>
          <a:xfrm>
            <a:off x="7255520" y="2830488"/>
            <a:ext cx="1257226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fastest path. Tailored, strategic, by invitation.</a:t>
            </a:r>
            <a:endParaRPr lang="en-US" sz="1050" b="1" dirty="0"/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D239DBC0-8B59-ADDA-FA66-A30F6F994B66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542553"/>
            <a:ext cx="8151763" cy="4153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Levels of Engagement: Tailored to Your Investment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96119" y="1206996"/>
            <a:ext cx="8151763" cy="3089077"/>
          </a:xfrm>
          <a:prstGeom prst="roundRect">
            <a:avLst>
              <a:gd name="adj" fmla="val 645"/>
            </a:avLst>
          </a:prstGeom>
          <a:noFill/>
          <a:ln w="4763">
            <a:solidFill>
              <a:srgbClr val="FFFFFF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496119" y="1579066"/>
            <a:ext cx="8151763" cy="8307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5" name="Shape 3"/>
          <p:cNvSpPr/>
          <p:nvPr/>
        </p:nvSpPr>
        <p:spPr>
          <a:xfrm>
            <a:off x="496119" y="2154734"/>
            <a:ext cx="8151763" cy="8307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6" name="Shape 4"/>
          <p:cNvSpPr/>
          <p:nvPr/>
        </p:nvSpPr>
        <p:spPr>
          <a:xfrm>
            <a:off x="496119" y="3142357"/>
            <a:ext cx="8151763" cy="8307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7" name="Shape 5"/>
          <p:cNvSpPr/>
          <p:nvPr/>
        </p:nvSpPr>
        <p:spPr>
          <a:xfrm>
            <a:off x="496119" y="3718024"/>
            <a:ext cx="8151763" cy="8307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8" name="Shape 6"/>
          <p:cNvSpPr/>
          <p:nvPr/>
        </p:nvSpPr>
        <p:spPr>
          <a:xfrm>
            <a:off x="501030" y="1211759"/>
            <a:ext cx="1888927" cy="367308"/>
          </a:xfrm>
          <a:prstGeom prst="rect">
            <a:avLst/>
          </a:prstGeom>
          <a:solidFill>
            <a:srgbClr val="EEE27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33933" y="1291233"/>
            <a:ext cx="2080320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Level</a:t>
            </a:r>
            <a:endParaRPr lang="en-US" sz="1000" b="1" dirty="0"/>
          </a:p>
        </p:txBody>
      </p:sp>
      <p:sp>
        <p:nvSpPr>
          <p:cNvPr id="10" name="Shape 8"/>
          <p:cNvSpPr/>
          <p:nvPr/>
        </p:nvSpPr>
        <p:spPr>
          <a:xfrm>
            <a:off x="2389956" y="1211759"/>
            <a:ext cx="4316164" cy="367308"/>
          </a:xfrm>
          <a:prstGeom prst="rect">
            <a:avLst/>
          </a:prstGeom>
          <a:solidFill>
            <a:srgbClr val="EEE27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2522860" y="1291233"/>
            <a:ext cx="4507557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What It Includes</a:t>
            </a:r>
            <a:endParaRPr lang="en-US" sz="1000" b="1" dirty="0"/>
          </a:p>
        </p:txBody>
      </p:sp>
      <p:sp>
        <p:nvSpPr>
          <p:cNvPr id="12" name="Shape 10"/>
          <p:cNvSpPr/>
          <p:nvPr/>
        </p:nvSpPr>
        <p:spPr>
          <a:xfrm>
            <a:off x="6706121" y="1211759"/>
            <a:ext cx="1936998" cy="367308"/>
          </a:xfrm>
          <a:prstGeom prst="rect">
            <a:avLst/>
          </a:prstGeom>
          <a:solidFill>
            <a:srgbClr val="EEE27D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6839024" y="1291233"/>
            <a:ext cx="2128391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272525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How to Access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33933" y="1660922"/>
            <a:ext cx="2080320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Entry — Books &amp; Courses</a:t>
            </a:r>
            <a:endParaRPr lang="en-US" sz="1000" b="1" dirty="0"/>
          </a:p>
        </p:txBody>
      </p:sp>
      <p:sp>
        <p:nvSpPr>
          <p:cNvPr id="15" name="Text 13"/>
          <p:cNvSpPr/>
          <p:nvPr/>
        </p:nvSpPr>
        <p:spPr>
          <a:xfrm>
            <a:off x="2522860" y="1660922"/>
            <a:ext cx="4050357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Foundational frameworks for self-directed transformation. Award-winning bestsellers and structured online learning.</a:t>
            </a:r>
            <a:endParaRPr lang="en-US" sz="1000" b="1" dirty="0"/>
          </a:p>
        </p:txBody>
      </p:sp>
      <p:sp>
        <p:nvSpPr>
          <p:cNvPr id="16" name="Text 14"/>
          <p:cNvSpPr/>
          <p:nvPr/>
        </p:nvSpPr>
        <p:spPr>
          <a:xfrm>
            <a:off x="6839024" y="1660922"/>
            <a:ext cx="1671191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Books on Amazon</a:t>
            </a: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| </a:t>
            </a:r>
            <a:r>
              <a:rPr lang="en-US" sz="10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Udemy Courses</a:t>
            </a:r>
            <a:endParaRPr lang="en-US" sz="1000" b="1" dirty="0"/>
          </a:p>
        </p:txBody>
      </p:sp>
      <p:sp>
        <p:nvSpPr>
          <p:cNvPr id="17" name="Text 15"/>
          <p:cNvSpPr/>
          <p:nvPr/>
        </p:nvSpPr>
        <p:spPr>
          <a:xfrm>
            <a:off x="633933" y="2236589"/>
            <a:ext cx="1623120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Growth — Advisory, strategic consultations and Specialist Programmes</a:t>
            </a:r>
            <a:endParaRPr lang="en-US" sz="1000" b="1" dirty="0"/>
          </a:p>
        </p:txBody>
      </p:sp>
      <p:sp>
        <p:nvSpPr>
          <p:cNvPr id="18" name="Text 16"/>
          <p:cNvSpPr/>
          <p:nvPr/>
        </p:nvSpPr>
        <p:spPr>
          <a:xfrm>
            <a:off x="2522860" y="2236589"/>
            <a:ext cx="4050357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Business and Human Potential, Author &amp; Influence Growth, Relationship Renaissance,Business, Life — structured, results-oriented transformation.</a:t>
            </a:r>
            <a:endParaRPr lang="en-US" sz="1000" b="1" dirty="0"/>
          </a:p>
        </p:txBody>
      </p:sp>
      <p:sp>
        <p:nvSpPr>
          <p:cNvPr id="19" name="Text 17"/>
          <p:cNvSpPr/>
          <p:nvPr/>
        </p:nvSpPr>
        <p:spPr>
          <a:xfrm>
            <a:off x="6839024" y="2236589"/>
            <a:ext cx="2128391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info@tonyselimi.com</a:t>
            </a:r>
            <a:r>
              <a:rPr lang="en-US" sz="100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33933" y="3224213"/>
            <a:ext cx="1623120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Immersive — 5-Day Training</a:t>
            </a:r>
            <a:endParaRPr lang="en-US" sz="1000" b="1" dirty="0"/>
          </a:p>
        </p:txBody>
      </p:sp>
      <p:sp>
        <p:nvSpPr>
          <p:cNvPr id="21" name="Text 19"/>
          <p:cNvSpPr/>
          <p:nvPr/>
        </p:nvSpPr>
        <p:spPr>
          <a:xfrm>
            <a:off x="2522860" y="3224213"/>
            <a:ext cx="4050357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Bespoke, intensive, one-to-one. Compress years of insight into five transformational days.</a:t>
            </a:r>
            <a:endParaRPr lang="en-US" sz="1000" b="1" dirty="0"/>
          </a:p>
        </p:txBody>
      </p:sp>
      <p:sp>
        <p:nvSpPr>
          <p:cNvPr id="22" name="Text 20"/>
          <p:cNvSpPr/>
          <p:nvPr/>
        </p:nvSpPr>
        <p:spPr>
          <a:xfrm>
            <a:off x="6839024" y="3224213"/>
            <a:ext cx="1671191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Explore here</a:t>
            </a: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or contact </a:t>
            </a:r>
            <a:r>
              <a:rPr lang="en-US" sz="10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info@tonyselimi.com</a:t>
            </a:r>
            <a:endParaRPr lang="en-US" sz="1000" b="1" dirty="0"/>
          </a:p>
        </p:txBody>
      </p:sp>
      <p:sp>
        <p:nvSpPr>
          <p:cNvPr id="23" name="Text 21"/>
          <p:cNvSpPr/>
          <p:nvPr/>
        </p:nvSpPr>
        <p:spPr>
          <a:xfrm>
            <a:off x="633933" y="3799880"/>
            <a:ext cx="2080320" cy="2059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Private Advisory</a:t>
            </a:r>
            <a:endParaRPr lang="en-US" sz="1000" b="1" dirty="0"/>
          </a:p>
        </p:txBody>
      </p:sp>
      <p:sp>
        <p:nvSpPr>
          <p:cNvPr id="24" name="Text 22"/>
          <p:cNvSpPr/>
          <p:nvPr/>
        </p:nvSpPr>
        <p:spPr>
          <a:xfrm>
            <a:off x="2522860" y="3799880"/>
            <a:ext cx="4050357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For 7, 8 &amp; 9-figure leaders. Deeply personal, strategic, and tailored to your exact situation.</a:t>
            </a:r>
            <a:endParaRPr lang="en-US" sz="1000" b="1" dirty="0"/>
          </a:p>
        </p:txBody>
      </p:sp>
      <p:sp>
        <p:nvSpPr>
          <p:cNvPr id="25" name="Text 23"/>
          <p:cNvSpPr/>
          <p:nvPr/>
        </p:nvSpPr>
        <p:spPr>
          <a:xfrm>
            <a:off x="6839024" y="3799880"/>
            <a:ext cx="1671191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info@tonyselimi.com</a:t>
            </a: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via PA</a:t>
            </a:r>
            <a:endParaRPr lang="en-US" sz="1000" b="1" dirty="0"/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4CDF8D83-2305-1BBB-11D7-F24DF6371526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391468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410519" y="463451"/>
            <a:ext cx="7237363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VIP Private Advisory — By Invitation Only</a:t>
            </a:r>
            <a:endParaRPr lang="en-US" sz="26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29569" y="1299832"/>
            <a:ext cx="2326630" cy="228547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59880" y="1453944"/>
            <a:ext cx="1942207" cy="6333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For Those Whose Decisions Shape Legacies</a:t>
            </a:r>
            <a:endParaRPr lang="en-US" sz="1300" b="1" dirty="0"/>
          </a:p>
        </p:txBody>
      </p:sp>
      <p:sp>
        <p:nvSpPr>
          <p:cNvPr id="6" name="Text 2"/>
          <p:cNvSpPr/>
          <p:nvPr/>
        </p:nvSpPr>
        <p:spPr>
          <a:xfrm>
            <a:off x="1659880" y="2164524"/>
            <a:ext cx="1942207" cy="12666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UHNWIs, family offices, founders and global leaders at £10M+ — whose choices influence companies, families, communities, and generational wealth.</a:t>
            </a:r>
            <a:endParaRPr lang="en-US" sz="1050" b="1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84935" y="1299832"/>
            <a:ext cx="2326630" cy="228547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15246" y="1453944"/>
            <a:ext cx="194220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Rigorously Limited</a:t>
            </a:r>
            <a:endParaRPr lang="en-US" sz="1300" b="1" dirty="0"/>
          </a:p>
        </p:txBody>
      </p:sp>
      <p:sp>
        <p:nvSpPr>
          <p:cNvPr id="9" name="Text 4"/>
          <p:cNvSpPr/>
          <p:nvPr/>
        </p:nvSpPr>
        <p:spPr>
          <a:xfrm>
            <a:off x="4115246" y="1742299"/>
            <a:ext cx="1942207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Five clients per year. Booked 3–6 months in advance. By invitation only. There is no application form.</a:t>
            </a:r>
            <a:endParaRPr lang="en-US" sz="1050" b="1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40301" y="1299832"/>
            <a:ext cx="2326630" cy="2285479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570613" y="1453944"/>
            <a:ext cx="1942207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To Explore Fit</a:t>
            </a:r>
            <a:endParaRPr lang="en-US" sz="1300" b="1" dirty="0"/>
          </a:p>
        </p:txBody>
      </p:sp>
      <p:sp>
        <p:nvSpPr>
          <p:cNvPr id="12" name="Text 6"/>
          <p:cNvSpPr/>
          <p:nvPr/>
        </p:nvSpPr>
        <p:spPr>
          <a:xfrm>
            <a:off x="6570613" y="1742299"/>
            <a:ext cx="1942207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Contact: </a:t>
            </a:r>
            <a:r>
              <a:rPr lang="en-US" sz="105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info@tonyselimi.com</a:t>
            </a:r>
            <a:endParaRPr lang="en-US" sz="1050" b="1" dirty="0"/>
          </a:p>
        </p:txBody>
      </p:sp>
      <p:sp>
        <p:nvSpPr>
          <p:cNvPr id="13" name="Text 7"/>
          <p:cNvSpPr/>
          <p:nvPr/>
        </p:nvSpPr>
        <p:spPr>
          <a:xfrm>
            <a:off x="1410519" y="3509293"/>
            <a:ext cx="7694563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endParaRPr lang="en-US" sz="1050" dirty="0"/>
          </a:p>
        </p:txBody>
      </p:sp>
      <p:sp>
        <p:nvSpPr>
          <p:cNvPr id="14" name="Text 8"/>
          <p:cNvSpPr/>
          <p:nvPr/>
        </p:nvSpPr>
        <p:spPr>
          <a:xfrm>
            <a:off x="1613148" y="4010174"/>
            <a:ext cx="7491933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higher you climb, the more precise you must become. This is the private room where that precision is built.</a:t>
            </a:r>
            <a:endParaRPr lang="en-US" sz="1050" dirty="0"/>
          </a:p>
        </p:txBody>
      </p:sp>
      <p:sp>
        <p:nvSpPr>
          <p:cNvPr id="15" name="Shape 9"/>
          <p:cNvSpPr/>
          <p:nvPr/>
        </p:nvSpPr>
        <p:spPr>
          <a:xfrm>
            <a:off x="1410519" y="3865290"/>
            <a:ext cx="19050" cy="500881"/>
          </a:xfrm>
          <a:prstGeom prst="roundRect">
            <a:avLst>
              <a:gd name="adj" fmla="val 60000"/>
            </a:avLst>
          </a:prstGeom>
          <a:solidFill>
            <a:srgbClr val="EEE27D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7E529BB7-FAC5-AC0F-FF1E-9250EBA77124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68114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Imagine Yourself 12 Months From Today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496119" y="1683172"/>
            <a:ext cx="1481807" cy="215354"/>
          </a:xfrm>
          <a:prstGeom prst="roundRect">
            <a:avLst>
              <a:gd name="adj" fmla="val 7900"/>
            </a:avLst>
          </a:prstGeom>
          <a:solidFill>
            <a:srgbClr val="443D09"/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4" name="Text 2"/>
          <p:cNvSpPr/>
          <p:nvPr/>
        </p:nvSpPr>
        <p:spPr>
          <a:xfrm>
            <a:off x="581174" y="1725662"/>
            <a:ext cx="1768897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OPTION A — SAME PATH</a:t>
            </a:r>
            <a:endParaRPr lang="en-US" sz="850" b="1" dirty="0"/>
          </a:p>
        </p:txBody>
      </p:sp>
      <p:sp>
        <p:nvSpPr>
          <p:cNvPr id="5" name="Text 3"/>
          <p:cNvSpPr/>
          <p:nvPr/>
        </p:nvSpPr>
        <p:spPr>
          <a:xfrm>
            <a:off x="496119" y="1955229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Cost of Continuity</a:t>
            </a:r>
            <a:endParaRPr lang="en-US" sz="1350" b="1" dirty="0"/>
          </a:p>
        </p:txBody>
      </p:sp>
      <p:sp>
        <p:nvSpPr>
          <p:cNvPr id="6" name="Text 4"/>
          <p:cNvSpPr/>
          <p:nvPr/>
        </p:nvSpPr>
        <p:spPr>
          <a:xfrm>
            <a:off x="496119" y="2318445"/>
            <a:ext cx="3902943" cy="1261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33000"/>
              </a:lnSpc>
              <a:spcAft>
                <a:spcPts val="1000"/>
              </a:spcAft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Same patterns. Same plateaus. Same challenges compounding quietly across your health, your relationships, your business, and the legacy you intend to leave.</a:t>
            </a:r>
            <a:endParaRPr lang="en-US" sz="1100" b="1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Time is the one asset that cannot be recovered. Every month of delay is a month of compound cost.</a:t>
            </a:r>
            <a:endParaRPr lang="en-US" sz="1100" b="1" dirty="0"/>
          </a:p>
        </p:txBody>
      </p:sp>
      <p:sp>
        <p:nvSpPr>
          <p:cNvPr id="7" name="Shape 5"/>
          <p:cNvSpPr/>
          <p:nvPr/>
        </p:nvSpPr>
        <p:spPr>
          <a:xfrm>
            <a:off x="4647605" y="1523702"/>
            <a:ext cx="4107135" cy="2410718"/>
          </a:xfrm>
          <a:prstGeom prst="roundRect">
            <a:avLst>
              <a:gd name="adj" fmla="val 882"/>
            </a:avLst>
          </a:prstGeom>
          <a:solidFill>
            <a:srgbClr val="FFC000">
              <a:alpha val="21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8" name="Shape 6"/>
          <p:cNvSpPr/>
          <p:nvPr/>
        </p:nvSpPr>
        <p:spPr>
          <a:xfrm>
            <a:off x="4789363" y="1683172"/>
            <a:ext cx="1685925" cy="215354"/>
          </a:xfrm>
          <a:prstGeom prst="roundRect">
            <a:avLst>
              <a:gd name="adj" fmla="val 7900"/>
            </a:avLst>
          </a:prstGeom>
          <a:noFill/>
          <a:ln w="4763">
            <a:solidFill>
              <a:srgbClr val="EEE27D"/>
            </a:solidFill>
            <a:prstDash val="solid"/>
          </a:ln>
        </p:spPr>
        <p:txBody>
          <a:bodyPr/>
          <a:lstStyle/>
          <a:p>
            <a:endParaRPr lang="en-GB" b="1"/>
          </a:p>
        </p:txBody>
      </p:sp>
      <p:sp>
        <p:nvSpPr>
          <p:cNvPr id="9" name="Text 7"/>
          <p:cNvSpPr/>
          <p:nvPr/>
        </p:nvSpPr>
        <p:spPr>
          <a:xfrm>
            <a:off x="4874419" y="1725662"/>
            <a:ext cx="1973014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b="1" dirty="0">
                <a:solidFill>
                  <a:srgbClr val="EEE27D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OPTION B — RECALIBRATED</a:t>
            </a:r>
            <a:endParaRPr lang="en-US" sz="850" b="1" dirty="0"/>
          </a:p>
        </p:txBody>
      </p:sp>
      <p:sp>
        <p:nvSpPr>
          <p:cNvPr id="10" name="Text 8"/>
          <p:cNvSpPr/>
          <p:nvPr/>
        </p:nvSpPr>
        <p:spPr>
          <a:xfrm>
            <a:off x="4789363" y="1955229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Return on Transformation</a:t>
            </a:r>
            <a:endParaRPr lang="en-US" sz="1350" b="1" dirty="0"/>
          </a:p>
        </p:txBody>
      </p:sp>
      <p:sp>
        <p:nvSpPr>
          <p:cNvPr id="11" name="Text 9"/>
          <p:cNvSpPr/>
          <p:nvPr/>
        </p:nvSpPr>
        <p:spPr>
          <a:xfrm>
            <a:off x="4789363" y="2318445"/>
            <a:ext cx="3823618" cy="1488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33000"/>
              </a:lnSpc>
              <a:spcAft>
                <a:spcPts val="1000"/>
              </a:spcAft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</a:rPr>
              <a:t>Clarity of purpose. Aligned strategy. Stronger relationships. Sustainable performance. A legacy being built with intention rather than inherited by default.</a:t>
            </a:r>
          </a:p>
          <a:p>
            <a:pPr>
              <a:lnSpc>
                <a:spcPct val="133000"/>
              </a:lnSpc>
              <a:spcAft>
                <a:spcPts val="1000"/>
              </a:spcAft>
            </a:pPr>
            <a:r>
              <a:rPr lang="en-US" sz="1100" b="1" dirty="0">
                <a:solidFill>
                  <a:srgbClr val="CFCBBF"/>
                </a:solidFill>
                <a:latin typeface="Raleway" pitchFamily="34" charset="0"/>
              </a:rPr>
              <a:t>Nobody wants a programme. They want the person they become after completing it — freedom, clarity, growth, influence, purpose, money, credibility, and legacy.</a:t>
            </a: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2A76E08B-EDCC-8F56-1B47-749AC4D9D24C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 l="12405" r="11646"/>
          <a:stretch>
            <a:fillRect/>
          </a:stretch>
        </p:blipFill>
        <p:spPr>
          <a:xfrm>
            <a:off x="6113026" y="0"/>
            <a:ext cx="2604303" cy="5141775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10766"/>
            <a:ext cx="4722763" cy="830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META:L Community Invitation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96119" y="1428229"/>
            <a:ext cx="4722763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 respectful, time-sensitive courtesy — for those who are ready. </a:t>
            </a:r>
            <a:r>
              <a:rPr lang="en-US" sz="10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Deadline: 31 July.</a:t>
            </a: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Contact Tony's PA: </a:t>
            </a:r>
            <a:r>
              <a:rPr lang="en-US" sz="10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info@tonyselimi.com</a:t>
            </a:r>
            <a:endParaRPr lang="en-US" sz="1000" b="1" dirty="0"/>
          </a:p>
        </p:txBody>
      </p:sp>
      <p:sp>
        <p:nvSpPr>
          <p:cNvPr id="5" name="Shape 2"/>
          <p:cNvSpPr/>
          <p:nvPr/>
        </p:nvSpPr>
        <p:spPr>
          <a:xfrm>
            <a:off x="496119" y="1980307"/>
            <a:ext cx="2299097" cy="1895401"/>
          </a:xfrm>
          <a:prstGeom prst="roundRect">
            <a:avLst>
              <a:gd name="adj" fmla="val 1052"/>
            </a:avLst>
          </a:prstGeom>
          <a:solidFill>
            <a:srgbClr val="3A3B3C">
              <a:alpha val="67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6" name="Shape 3"/>
          <p:cNvSpPr/>
          <p:nvPr/>
        </p:nvSpPr>
        <p:spPr>
          <a:xfrm>
            <a:off x="629022" y="2113211"/>
            <a:ext cx="398711" cy="398711"/>
          </a:xfrm>
          <a:prstGeom prst="ellipse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8634" y="2222822"/>
            <a:ext cx="179412" cy="1794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29022" y="2636490"/>
            <a:ext cx="2033290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10% Saving</a:t>
            </a:r>
            <a:endParaRPr lang="en-US" sz="1300" b="1" dirty="0"/>
          </a:p>
        </p:txBody>
      </p:sp>
      <p:sp>
        <p:nvSpPr>
          <p:cNvPr id="9" name="Text 5"/>
          <p:cNvSpPr/>
          <p:nvPr/>
        </p:nvSpPr>
        <p:spPr>
          <a:xfrm>
            <a:off x="629022" y="2918892"/>
            <a:ext cx="2033290" cy="823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Book any programme or service. A gracious acknowledgement for those who choose to act.</a:t>
            </a:r>
            <a:endParaRPr lang="en-US" sz="1000" b="1" dirty="0"/>
          </a:p>
        </p:txBody>
      </p:sp>
      <p:sp>
        <p:nvSpPr>
          <p:cNvPr id="10" name="Shape 6"/>
          <p:cNvSpPr/>
          <p:nvPr/>
        </p:nvSpPr>
        <p:spPr>
          <a:xfrm>
            <a:off x="2919785" y="1980307"/>
            <a:ext cx="2299097" cy="1895401"/>
          </a:xfrm>
          <a:prstGeom prst="roundRect">
            <a:avLst>
              <a:gd name="adj" fmla="val 1052"/>
            </a:avLst>
          </a:prstGeom>
          <a:solidFill>
            <a:srgbClr val="3A3B3C">
              <a:alpha val="67000"/>
            </a:srgbClr>
          </a:solidFill>
          <a:ln/>
        </p:spPr>
        <p:txBody>
          <a:bodyPr/>
          <a:lstStyle/>
          <a:p>
            <a:endParaRPr lang="en-GB" b="1"/>
          </a:p>
        </p:txBody>
      </p:sp>
      <p:sp>
        <p:nvSpPr>
          <p:cNvPr id="11" name="Shape 7"/>
          <p:cNvSpPr/>
          <p:nvPr/>
        </p:nvSpPr>
        <p:spPr>
          <a:xfrm>
            <a:off x="3052688" y="2113211"/>
            <a:ext cx="398711" cy="398711"/>
          </a:xfrm>
          <a:prstGeom prst="ellipse">
            <a:avLst/>
          </a:prstGeom>
          <a:solidFill>
            <a:srgbClr val="D2AC47"/>
          </a:solidFill>
          <a:ln/>
        </p:spPr>
        <p:txBody>
          <a:bodyPr/>
          <a:lstStyle/>
          <a:p>
            <a:endParaRPr lang="en-GB" b="1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162300" y="2222822"/>
            <a:ext cx="179412" cy="1794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052688" y="2636490"/>
            <a:ext cx="2033290" cy="2076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Non-UK Clients</a:t>
            </a:r>
            <a:endParaRPr lang="en-US" sz="1300" b="1" dirty="0"/>
          </a:p>
        </p:txBody>
      </p:sp>
      <p:sp>
        <p:nvSpPr>
          <p:cNvPr id="14" name="Text 9"/>
          <p:cNvSpPr/>
          <p:nvPr/>
        </p:nvSpPr>
        <p:spPr>
          <a:xfrm>
            <a:off x="3052688" y="2918892"/>
            <a:ext cx="2033290" cy="617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 additional 20% VAT payable — a significant further advantage for international clients.</a:t>
            </a:r>
            <a:endParaRPr lang="en-US" sz="1000" b="1" dirty="0"/>
          </a:p>
        </p:txBody>
      </p:sp>
      <p:sp>
        <p:nvSpPr>
          <p:cNvPr id="15" name="Text 10"/>
          <p:cNvSpPr/>
          <p:nvPr/>
        </p:nvSpPr>
        <p:spPr>
          <a:xfrm>
            <a:off x="496119" y="4015829"/>
            <a:ext cx="4722763" cy="4119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000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"This is not a discount. It is a courtesy extended to those who recognise the moment." </a:t>
            </a:r>
            <a:endParaRPr lang="en-US" sz="1000" dirty="0"/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13526C21-2CC5-F8F8-870A-A438D126BD8F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13817"/>
            <a:ext cx="8151763" cy="3737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5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Books, Courses &amp; Self-Mastery Resources</a:t>
            </a:r>
            <a:endParaRPr lang="en-US" sz="23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6119" y="989409"/>
            <a:ext cx="298996" cy="2989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21246" y="989409"/>
            <a:ext cx="2208014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Books — Begin the Foundation</a:t>
            </a:r>
            <a:endParaRPr lang="en-US" sz="1150" b="1" dirty="0"/>
          </a:p>
        </p:txBody>
      </p:sp>
      <p:sp>
        <p:nvSpPr>
          <p:cNvPr id="5" name="Text 2"/>
          <p:cNvSpPr/>
          <p:nvPr/>
        </p:nvSpPr>
        <p:spPr>
          <a:xfrm>
            <a:off x="921246" y="1423615"/>
            <a:ext cx="2208014" cy="10581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Several award-winning bestsellers, including </a:t>
            </a:r>
            <a:r>
              <a:rPr lang="en-US" sz="900" b="1" dirty="0">
                <a:solidFill>
                  <a:srgbClr val="CFCBBF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Climb Greater Heights</a:t>
            </a:r>
            <a:r>
              <a:rPr lang="en-US" sz="9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— the frameworks, the philosophy, and the self-directed path to transformation.</a:t>
            </a:r>
            <a:endParaRPr lang="en-US" sz="900" b="1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amazon.com — Tony J. Selimi</a:t>
            </a:r>
            <a:r>
              <a:rPr lang="en-US" sz="9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| </a:t>
            </a:r>
            <a:r>
              <a:rPr lang="en-US" sz="9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tonyselimi.com/books</a:t>
            </a:r>
            <a:endParaRPr lang="en-US" sz="900" b="1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5392" y="989409"/>
            <a:ext cx="298996" cy="29899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680520" y="989409"/>
            <a:ext cx="2208014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Udemy Courses — Structured &amp; Accessible</a:t>
            </a:r>
            <a:endParaRPr lang="en-US" sz="1150" b="1" dirty="0"/>
          </a:p>
        </p:txBody>
      </p:sp>
      <p:sp>
        <p:nvSpPr>
          <p:cNvPr id="8" name="Text 4"/>
          <p:cNvSpPr/>
          <p:nvPr/>
        </p:nvSpPr>
        <p:spPr>
          <a:xfrm>
            <a:off x="3680520" y="1423615"/>
            <a:ext cx="2208014" cy="8818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Learn at your own pace with courses including </a:t>
            </a:r>
            <a:r>
              <a:rPr lang="en-US" sz="900" b="1" i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Fundamentals of Mindfulness for Business</a:t>
            </a:r>
            <a:r>
              <a:rPr lang="en-US" sz="9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— immediately applicable, professionally structured.</a:t>
            </a:r>
            <a:endParaRPr lang="en-US" sz="900" b="1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Tony J. Selimi on Udemy</a:t>
            </a:r>
            <a:endParaRPr lang="en-US" sz="900" b="1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4665" y="989409"/>
            <a:ext cx="298996" cy="2989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439793" y="989409"/>
            <a:ext cx="2208088" cy="37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Shop, Programmes &amp; Consultations</a:t>
            </a:r>
            <a:endParaRPr lang="en-US" sz="1150" b="1" dirty="0"/>
          </a:p>
        </p:txBody>
      </p:sp>
      <p:sp>
        <p:nvSpPr>
          <p:cNvPr id="11" name="Text 6"/>
          <p:cNvSpPr/>
          <p:nvPr/>
        </p:nvSpPr>
        <p:spPr>
          <a:xfrm>
            <a:off x="6439793" y="1423615"/>
            <a:ext cx="2208088" cy="8818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9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Explore all investment levels — from specialist programmes to private advisory and immersive training experiences.</a:t>
            </a:r>
            <a:endParaRPr lang="en-US" sz="900" b="1" dirty="0"/>
          </a:p>
          <a:p>
            <a:pPr marL="0" indent="0" algn="l">
              <a:lnSpc>
                <a:spcPct val="123000"/>
              </a:lnSpc>
              <a:buNone/>
            </a:pPr>
            <a:r>
              <a:rPr lang="en-US" sz="9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tonyselimi.com/shop</a:t>
            </a:r>
            <a:endParaRPr lang="en-US" sz="900" b="1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FAD7DF8-2D10-44AC-831F-B6D5BC993F52}"/>
              </a:ext>
            </a:extLst>
          </p:cNvPr>
          <p:cNvGrpSpPr/>
          <p:nvPr/>
        </p:nvGrpSpPr>
        <p:grpSpPr>
          <a:xfrm>
            <a:off x="795115" y="2806894"/>
            <a:ext cx="7751539" cy="1654940"/>
            <a:chOff x="496119" y="2941900"/>
            <a:chExt cx="7667018" cy="155111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CB00FFA-ED73-4DF6-E9C8-2B1BA87CA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09622" y="2962885"/>
              <a:ext cx="1007956" cy="150855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0680776-2461-868E-4FF2-A908A04F7A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774674" y="2941900"/>
              <a:ext cx="960248" cy="1535226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9E6E14C5-A2E9-54D1-3CDC-2B1B77766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33346" y="2955237"/>
              <a:ext cx="945359" cy="150855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AB2DE10-B924-B656-FA33-6FA27D1D9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6119" y="2962886"/>
              <a:ext cx="1015079" cy="1508552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36D73D52-8C22-0035-DCF0-915F36D35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716002" y="2953752"/>
              <a:ext cx="960248" cy="1530132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186FA852-1BB3-ACA9-5399-BAC2D6C9A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143049" y="2962886"/>
              <a:ext cx="1020088" cy="1530133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E5FEA0FB-0048-3E44-2DBC-C37EAF452E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877129" y="2953751"/>
              <a:ext cx="1167496" cy="1530133"/>
            </a:xfrm>
            <a:prstGeom prst="rect">
              <a:avLst/>
            </a:prstGeom>
          </p:spPr>
        </p:pic>
      </p:grpSp>
      <p:sp>
        <p:nvSpPr>
          <p:cNvPr id="35" name="Text 6">
            <a:extLst>
              <a:ext uri="{FF2B5EF4-FFF2-40B4-BE49-F238E27FC236}">
                <a16:creationId xmlns:a16="http://schemas.microsoft.com/office/drawing/2014/main" id="{3F81D04C-E667-A0AF-B768-D3FFD55C31F9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6E7355-FD27-0683-DB2B-B7966BE657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949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11">
            <a:extLst>
              <a:ext uri="{FF2B5EF4-FFF2-40B4-BE49-F238E27FC236}">
                <a16:creationId xmlns:a16="http://schemas.microsoft.com/office/drawing/2014/main" id="{982FCC8D-494E-0FCC-2F1D-C29DC39DEBBD}"/>
              </a:ext>
            </a:extLst>
          </p:cNvPr>
          <p:cNvSpPr/>
          <p:nvPr/>
        </p:nvSpPr>
        <p:spPr>
          <a:xfrm>
            <a:off x="4335846" y="2574075"/>
            <a:ext cx="55756" cy="832827"/>
          </a:xfrm>
          <a:prstGeom prst="roundRect">
            <a:avLst>
              <a:gd name="adj" fmla="val 139530"/>
            </a:avLst>
          </a:prstGeom>
          <a:solidFill>
            <a:srgbClr val="535455"/>
          </a:solidFill>
          <a:ln/>
        </p:spPr>
        <p:txBody>
          <a:bodyPr/>
          <a:lstStyle/>
          <a:p>
            <a:endParaRPr lang="en-GB" sz="110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ED63C0C-82C2-1291-8A14-4FF21E5D91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06285" y="1178291"/>
            <a:ext cx="3987584" cy="394552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96119" y="415379"/>
            <a:ext cx="7253132" cy="8306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04000"/>
              </a:lnSpc>
              <a:buNone/>
            </a:pPr>
            <a:r>
              <a:rPr lang="en-US" sz="2600" dirty="0">
                <a:solidFill>
                  <a:srgbClr val="F2E782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The Next Step: One Conversation Changes Everything</a:t>
            </a:r>
            <a:endParaRPr lang="en-US" sz="2600" dirty="0"/>
          </a:p>
        </p:txBody>
      </p:sp>
      <p:sp>
        <p:nvSpPr>
          <p:cNvPr id="5" name="Text 1"/>
          <p:cNvSpPr/>
          <p:nvPr/>
        </p:nvSpPr>
        <p:spPr>
          <a:xfrm>
            <a:off x="2449380" y="1726058"/>
            <a:ext cx="5570017" cy="498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2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If this presentation has reflected a challenge or possibility you recognise — the next step is a focused conversation. Book a </a:t>
            </a:r>
            <a:r>
              <a:rPr lang="en-US" sz="12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Discovery Consultation</a:t>
            </a:r>
            <a:r>
              <a:rPr lang="en-US" sz="1200" b="1" u="sng" dirty="0">
                <a:solidFill>
                  <a:srgbClr val="EEE27D"/>
                </a:solidFill>
                <a:latin typeface="Raleway Bold" pitchFamily="34" charset="0"/>
                <a:ea typeface="Raleway Bold" pitchFamily="34" charset="-122"/>
                <a:cs typeface="Raleway Bold" pitchFamily="34" charset="-120"/>
              </a:rPr>
              <a:t> Now!</a:t>
            </a:r>
            <a:endParaRPr lang="en-US" sz="1200" b="1" dirty="0"/>
          </a:p>
        </p:txBody>
      </p:sp>
      <p:sp>
        <p:nvSpPr>
          <p:cNvPr id="7" name="Shape 3"/>
          <p:cNvSpPr/>
          <p:nvPr/>
        </p:nvSpPr>
        <p:spPr>
          <a:xfrm>
            <a:off x="2417928" y="2445030"/>
            <a:ext cx="5574391" cy="1325301"/>
          </a:xfrm>
          <a:prstGeom prst="roundRect">
            <a:avLst>
              <a:gd name="adj" fmla="val 1021"/>
            </a:avLst>
          </a:prstGeom>
          <a:solidFill>
            <a:srgbClr val="3A3B3C">
              <a:alpha val="49000"/>
            </a:srgbClr>
          </a:solidFill>
          <a:ln/>
        </p:spPr>
        <p:txBody>
          <a:bodyPr/>
          <a:lstStyle/>
          <a:p>
            <a:endParaRPr lang="en-GB" sz="1100"/>
          </a:p>
        </p:txBody>
      </p:sp>
      <p:sp>
        <p:nvSpPr>
          <p:cNvPr id="8" name="Shape 4"/>
          <p:cNvSpPr/>
          <p:nvPr/>
        </p:nvSpPr>
        <p:spPr>
          <a:xfrm>
            <a:off x="2417928" y="2348509"/>
            <a:ext cx="2054201" cy="1101079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GB" sz="1100"/>
          </a:p>
        </p:txBody>
      </p:sp>
      <p:sp>
        <p:nvSpPr>
          <p:cNvPr id="9" name="Text 5"/>
          <p:cNvSpPr/>
          <p:nvPr/>
        </p:nvSpPr>
        <p:spPr>
          <a:xfrm>
            <a:off x="2653713" y="2897617"/>
            <a:ext cx="1596063" cy="370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Contact Tony's PA — </a:t>
            </a:r>
            <a:r>
              <a:rPr lang="en-US" sz="1100" b="1" u="sng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info@tonyselimi.com</a:t>
            </a:r>
            <a:endParaRPr lang="en-US" sz="1100" b="1" dirty="0"/>
          </a:p>
        </p:txBody>
      </p:sp>
      <p:sp>
        <p:nvSpPr>
          <p:cNvPr id="10" name="Shape 6"/>
          <p:cNvSpPr/>
          <p:nvPr/>
        </p:nvSpPr>
        <p:spPr>
          <a:xfrm>
            <a:off x="4373157" y="2348509"/>
            <a:ext cx="2054201" cy="1101079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GB" sz="1100"/>
          </a:p>
        </p:txBody>
      </p:sp>
      <p:sp>
        <p:nvSpPr>
          <p:cNvPr id="12" name="Text 8"/>
          <p:cNvSpPr/>
          <p:nvPr/>
        </p:nvSpPr>
        <p:spPr>
          <a:xfrm>
            <a:off x="4664297" y="2926447"/>
            <a:ext cx="1463173" cy="391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Website &amp; Shop — </a:t>
            </a:r>
            <a:r>
              <a:rPr lang="en-US" sz="1100" b="1" u="sng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tonyselimi.com</a:t>
            </a:r>
            <a:r>
              <a:rPr lang="en-US" sz="1100" b="1" u="sng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/</a:t>
            </a:r>
            <a:r>
              <a:rPr lang="en-US" sz="1100" b="1" u="sng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shop</a:t>
            </a:r>
            <a:endParaRPr lang="en-US" sz="1100" b="1" dirty="0"/>
          </a:p>
        </p:txBody>
      </p:sp>
      <p:sp>
        <p:nvSpPr>
          <p:cNvPr id="13" name="Shape 9"/>
          <p:cNvSpPr/>
          <p:nvPr/>
        </p:nvSpPr>
        <p:spPr>
          <a:xfrm>
            <a:off x="4196644" y="2572231"/>
            <a:ext cx="349079" cy="284131"/>
          </a:xfrm>
          <a:prstGeom prst="roundRect">
            <a:avLst>
              <a:gd name="adj" fmla="val 6000"/>
            </a:avLst>
          </a:prstGeom>
          <a:solidFill>
            <a:srgbClr val="1B1C1D"/>
          </a:solidFill>
          <a:ln w="14288">
            <a:solidFill>
              <a:srgbClr val="535455"/>
            </a:solidFill>
            <a:prstDash val="solid"/>
          </a:ln>
        </p:spPr>
        <p:txBody>
          <a:bodyPr/>
          <a:lstStyle/>
          <a:p>
            <a:endParaRPr lang="en-GB" sz="110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85738" y="2628040"/>
            <a:ext cx="209094" cy="19538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6328387" y="2909515"/>
            <a:ext cx="1572747" cy="540073"/>
          </a:xfrm>
          <a:prstGeom prst="rect">
            <a:avLst/>
          </a:prstGeom>
          <a:noFill/>
          <a:ln/>
        </p:spPr>
        <p:txBody>
          <a:bodyPr/>
          <a:lstStyle/>
          <a:p>
            <a:endParaRPr lang="en-GB" sz="1100"/>
          </a:p>
        </p:txBody>
      </p:sp>
      <p:sp>
        <p:nvSpPr>
          <p:cNvPr id="16" name="Shape 11"/>
          <p:cNvSpPr/>
          <p:nvPr/>
        </p:nvSpPr>
        <p:spPr>
          <a:xfrm>
            <a:off x="6301752" y="2590991"/>
            <a:ext cx="55756" cy="832827"/>
          </a:xfrm>
          <a:prstGeom prst="roundRect">
            <a:avLst>
              <a:gd name="adj" fmla="val 139530"/>
            </a:avLst>
          </a:prstGeom>
          <a:solidFill>
            <a:srgbClr val="535455"/>
          </a:solidFill>
          <a:ln/>
        </p:spPr>
        <p:txBody>
          <a:bodyPr/>
          <a:lstStyle/>
          <a:p>
            <a:endParaRPr lang="en-GB" sz="1100"/>
          </a:p>
        </p:txBody>
      </p:sp>
      <p:sp>
        <p:nvSpPr>
          <p:cNvPr id="17" name="Text 12"/>
          <p:cNvSpPr/>
          <p:nvPr/>
        </p:nvSpPr>
        <p:spPr>
          <a:xfrm>
            <a:off x="6531790" y="3028620"/>
            <a:ext cx="1596063" cy="1776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Books — </a:t>
            </a:r>
            <a:r>
              <a:rPr lang="en-US" sz="1100" b="1" u="sng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Amazon</a:t>
            </a:r>
            <a:endParaRPr lang="en-US" sz="1100" b="1" dirty="0"/>
          </a:p>
        </p:txBody>
      </p:sp>
      <p:sp>
        <p:nvSpPr>
          <p:cNvPr id="18" name="Shape 13"/>
          <p:cNvSpPr/>
          <p:nvPr/>
        </p:nvSpPr>
        <p:spPr>
          <a:xfrm>
            <a:off x="6157920" y="2588335"/>
            <a:ext cx="349079" cy="284131"/>
          </a:xfrm>
          <a:prstGeom prst="roundRect">
            <a:avLst>
              <a:gd name="adj" fmla="val 6000"/>
            </a:avLst>
          </a:prstGeom>
          <a:solidFill>
            <a:srgbClr val="1B1C1D"/>
          </a:solidFill>
          <a:ln w="14288">
            <a:solidFill>
              <a:srgbClr val="535455"/>
            </a:solidFill>
            <a:prstDash val="solid"/>
          </a:ln>
        </p:spPr>
        <p:txBody>
          <a:bodyPr/>
          <a:lstStyle/>
          <a:p>
            <a:endParaRPr lang="en-GB" sz="110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40967" y="2628040"/>
            <a:ext cx="209094" cy="195380"/>
          </a:xfrm>
          <a:prstGeom prst="rect">
            <a:avLst/>
          </a:prstGeom>
        </p:spPr>
      </p:pic>
      <p:sp>
        <p:nvSpPr>
          <p:cNvPr id="21" name="Shape 15"/>
          <p:cNvSpPr/>
          <p:nvPr/>
        </p:nvSpPr>
        <p:spPr>
          <a:xfrm flipV="1">
            <a:off x="2567644" y="3384040"/>
            <a:ext cx="5333491" cy="45719"/>
          </a:xfrm>
          <a:prstGeom prst="roundRect">
            <a:avLst>
              <a:gd name="adj" fmla="val 139530"/>
            </a:avLst>
          </a:prstGeom>
          <a:solidFill>
            <a:srgbClr val="535455"/>
          </a:solidFill>
          <a:ln/>
        </p:spPr>
        <p:txBody>
          <a:bodyPr/>
          <a:lstStyle/>
          <a:p>
            <a:endParaRPr lang="en-GB" sz="1100"/>
          </a:p>
        </p:txBody>
      </p:sp>
      <p:sp>
        <p:nvSpPr>
          <p:cNvPr id="22" name="Text 16"/>
          <p:cNvSpPr/>
          <p:nvPr/>
        </p:nvSpPr>
        <p:spPr>
          <a:xfrm>
            <a:off x="2538123" y="3496221"/>
            <a:ext cx="5704465" cy="16475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LinkedIn &amp; Linktree — </a:t>
            </a:r>
            <a:r>
              <a:rPr lang="en-US" sz="1100" b="1" u="sng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linkedin.com/in/tonyjselimi</a:t>
            </a:r>
            <a:r>
              <a:rPr lang="en-US" sz="11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| </a:t>
            </a:r>
            <a:r>
              <a:rPr lang="en-US" sz="1100" b="1" u="sng" dirty="0">
                <a:solidFill>
                  <a:srgbClr val="EEE27D"/>
                </a:solidFill>
                <a:latin typeface="Prata" pitchFamily="34" charset="0"/>
                <a:ea typeface="Prata" pitchFamily="34" charset="-122"/>
                <a:cs typeface="Prata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linktr.ee/TonyJSelimi</a:t>
            </a:r>
            <a:r>
              <a:rPr lang="en-US" sz="1100" b="1" dirty="0">
                <a:solidFill>
                  <a:srgbClr val="CFCBBF"/>
                </a:solidFill>
                <a:latin typeface="Prata" pitchFamily="34" charset="0"/>
                <a:ea typeface="Prata" pitchFamily="34" charset="-122"/>
                <a:cs typeface="Prata" pitchFamily="34" charset="-120"/>
              </a:rPr>
              <a:t> </a:t>
            </a:r>
            <a:endParaRPr lang="en-US" sz="1100" b="1" dirty="0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67B9BA9B-18B9-83F9-86F0-FE767CE98E86}"/>
              </a:ext>
            </a:extLst>
          </p:cNvPr>
          <p:cNvSpPr/>
          <p:nvPr/>
        </p:nvSpPr>
        <p:spPr>
          <a:xfrm>
            <a:off x="1982018" y="4781245"/>
            <a:ext cx="5179963" cy="1647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9000"/>
              </a:lnSpc>
              <a:buNone/>
            </a:pPr>
            <a:r>
              <a:rPr lang="en-US" sz="800" b="1" dirty="0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©</a:t>
            </a:r>
            <a:r>
              <a:rPr lang="en-US" sz="800" b="1" dirty="0">
                <a:solidFill>
                  <a:srgbClr val="CFCBB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2026 Tony J. Selimi. All Rights Reserved.</a:t>
            </a:r>
            <a:endParaRPr lang="en-US" sz="8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EEE27D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2198</Words>
  <Application>Microsoft Office PowerPoint</Application>
  <PresentationFormat>On-screen Show (16:9)</PresentationFormat>
  <Paragraphs>258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Aptos</vt:lpstr>
      <vt:lpstr>Prata</vt:lpstr>
      <vt:lpstr>Raleway Bold</vt:lpstr>
      <vt:lpstr>Raleway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Jeton Tony Selimi</dc:creator>
  <cp:lastModifiedBy>Jeton Tony Selimi</cp:lastModifiedBy>
  <cp:revision>3</cp:revision>
  <dcterms:created xsi:type="dcterms:W3CDTF">2026-07-27T01:21:00Z</dcterms:created>
  <dcterms:modified xsi:type="dcterms:W3CDTF">2026-07-28T01:14:33Z</dcterms:modified>
</cp:coreProperties>
</file>